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20"/>
  </p:notesMasterIdLst>
  <p:sldIdLst>
    <p:sldId id="421" r:id="rId2"/>
    <p:sldId id="480" r:id="rId3"/>
    <p:sldId id="439" r:id="rId4"/>
    <p:sldId id="481" r:id="rId5"/>
    <p:sldId id="436" r:id="rId6"/>
    <p:sldId id="454" r:id="rId7"/>
    <p:sldId id="473" r:id="rId8"/>
    <p:sldId id="443" r:id="rId9"/>
    <p:sldId id="444" r:id="rId10"/>
    <p:sldId id="474" r:id="rId11"/>
    <p:sldId id="447" r:id="rId12"/>
    <p:sldId id="482" r:id="rId13"/>
    <p:sldId id="452" r:id="rId14"/>
    <p:sldId id="475" r:id="rId15"/>
    <p:sldId id="483" r:id="rId16"/>
    <p:sldId id="449" r:id="rId17"/>
    <p:sldId id="484" r:id="rId18"/>
    <p:sldId id="45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CCFF"/>
    <a:srgbClr val="33CCFF"/>
    <a:srgbClr val="66FF66"/>
    <a:srgbClr val="FF99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44" autoAdjust="0"/>
    <p:restoredTop sz="70357" autoAdjust="0"/>
  </p:normalViewPr>
  <p:slideViewPr>
    <p:cSldViewPr>
      <p:cViewPr varScale="1">
        <p:scale>
          <a:sx n="82" d="100"/>
          <a:sy n="82" d="100"/>
        </p:scale>
        <p:origin x="20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r>
              <a:rPr lang="ru-RU" dirty="0">
                <a:latin typeface="Arial" pitchFamily="34" charset="0"/>
                <a:cs typeface="Arial" pitchFamily="34" charset="0"/>
              </a:rPr>
              <a:t>71 потенциально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опасный объект</a:t>
            </a:r>
            <a:endParaRPr lang="ru-RU" dirty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71 потенциально опасные объекты</c:v>
                </c:pt>
              </c:strCache>
            </c:strRef>
          </c:tx>
          <c:spPr>
            <a:ln w="28575">
              <a:solidFill>
                <a:schemeClr val="tx2">
                  <a:lumMod val="50000"/>
                </a:schemeClr>
              </a:solidFill>
            </a:ln>
          </c:spP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Химически опасные объекты</c:v>
                </c:pt>
                <c:pt idx="1">
                  <c:v>Радиационно-опасные объекты</c:v>
                </c:pt>
                <c:pt idx="2">
                  <c:v>Взрывопожароопасные объекты</c:v>
                </c:pt>
                <c:pt idx="3">
                  <c:v>Гидродинамически опасные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</c:v>
                </c:pt>
                <c:pt idx="1">
                  <c:v>0</c:v>
                </c:pt>
                <c:pt idx="2">
                  <c:v>46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3681273717886944"/>
          <c:y val="0.24178508436886334"/>
          <c:w val="0.353747800865507"/>
          <c:h val="0.62869901173045173"/>
        </c:manualLayout>
      </c:layout>
      <c:overlay val="0"/>
      <c:spPr>
        <a:noFill/>
      </c:spPr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821894-45FD-4316-BD94-1CDF6E679333}" type="doc">
      <dgm:prSet loTypeId="urn:microsoft.com/office/officeart/2005/8/layout/hierarchy1" loCatId="hierarchy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D0EA1EA4-ECD0-4673-8081-4CB8764311C0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 обеспечении организации надежной защиты населения положены два основных принципа: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33C07305-8D97-458A-A101-565DD4CF67E4}" type="parTrans" cxnId="{6AC7A4A9-4157-4D17-906E-C83057532BD2}">
      <dgm:prSet/>
      <dgm:spPr/>
      <dgm:t>
        <a:bodyPr/>
        <a:lstStyle/>
        <a:p>
          <a:endParaRPr lang="ru-RU"/>
        </a:p>
      </dgm:t>
    </dgm:pt>
    <dgm:pt modelId="{A0697B9C-D215-49EA-BF77-35D0E6044B59}" type="sibTrans" cxnId="{6AC7A4A9-4157-4D17-906E-C83057532BD2}">
      <dgm:prSet/>
      <dgm:spPr/>
      <dgm:t>
        <a:bodyPr/>
        <a:lstStyle/>
        <a:p>
          <a:endParaRPr lang="ru-RU"/>
        </a:p>
      </dgm:t>
    </dgm:pt>
    <dgm:pt modelId="{5FC2B042-9EB8-4065-8E24-A1C37F83D005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первый – заблаговременность подготовки органов  управления, сил и средств РСЧС и населения к действиям в очаге химического поражения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A602B2E-D476-41DD-BB6E-EC830255A891}" type="parTrans" cxnId="{05816DEB-26C2-487F-97BD-2332FF920565}">
      <dgm:prSet/>
      <dgm:spPr/>
      <dgm:t>
        <a:bodyPr/>
        <a:lstStyle/>
        <a:p>
          <a:endParaRPr lang="ru-RU"/>
        </a:p>
      </dgm:t>
    </dgm:pt>
    <dgm:pt modelId="{5352F78A-C5AC-466B-80A0-F3DC942A7B0D}" type="sibTrans" cxnId="{05816DEB-26C2-487F-97BD-2332FF920565}">
      <dgm:prSet/>
      <dgm:spPr/>
      <dgm:t>
        <a:bodyPr/>
        <a:lstStyle/>
        <a:p>
          <a:endParaRPr lang="ru-RU"/>
        </a:p>
      </dgm:t>
    </dgm:pt>
    <dgm:pt modelId="{6A556C7B-C7CB-4557-9AA4-254EE88E0A24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второй – дифференцированный подход к выбору способов защиты и мероприятий их обеспечивающих с учетом степени  потенциальной опасности проживания людей на территории. Заблаговременная подготовка включает, прежде всего, мероприятия по предупреждению возможных аварий на ХОО организованно и инженерно-технического характера, направленные на выявление и устранение причин аварий, и максимальное снижение возможных разрушений и потерь, включая создание условий для  своевременного проведения локализации и ликвидации возможных последствий аварий.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81B9B19-2280-4C8B-98FB-1CFBC0EA076F}" type="parTrans" cxnId="{98588D2C-E4B6-4076-A37F-B262BF3B20D4}">
      <dgm:prSet/>
      <dgm:spPr/>
      <dgm:t>
        <a:bodyPr/>
        <a:lstStyle/>
        <a:p>
          <a:endParaRPr lang="ru-RU"/>
        </a:p>
      </dgm:t>
    </dgm:pt>
    <dgm:pt modelId="{54F3D808-0915-4B88-93F2-2679D878A17D}" type="sibTrans" cxnId="{98588D2C-E4B6-4076-A37F-B262BF3B20D4}">
      <dgm:prSet/>
      <dgm:spPr/>
      <dgm:t>
        <a:bodyPr/>
        <a:lstStyle/>
        <a:p>
          <a:endParaRPr lang="ru-RU"/>
        </a:p>
      </dgm:t>
    </dgm:pt>
    <dgm:pt modelId="{09EB0B5B-E8BC-4823-A5B4-F05B5E9555F9}" type="pres">
      <dgm:prSet presAssocID="{4D821894-45FD-4316-BD94-1CDF6E67933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03A300-491F-4DF4-B512-622AB69B6F0E}" type="pres">
      <dgm:prSet presAssocID="{D0EA1EA4-ECD0-4673-8081-4CB8764311C0}" presName="hierRoot1" presStyleCnt="0"/>
      <dgm:spPr/>
    </dgm:pt>
    <dgm:pt modelId="{64464532-CE33-44CA-B8F4-A61EB8682377}" type="pres">
      <dgm:prSet presAssocID="{D0EA1EA4-ECD0-4673-8081-4CB8764311C0}" presName="composite" presStyleCnt="0"/>
      <dgm:spPr/>
    </dgm:pt>
    <dgm:pt modelId="{BEB49AF9-384E-480F-8DF1-CCBFB28F1A3B}" type="pres">
      <dgm:prSet presAssocID="{D0EA1EA4-ECD0-4673-8081-4CB8764311C0}" presName="background" presStyleLbl="node0" presStyleIdx="0" presStyleCnt="1"/>
      <dgm:spPr/>
    </dgm:pt>
    <dgm:pt modelId="{E6447716-C3AB-4F75-B521-85CA9991037C}" type="pres">
      <dgm:prSet presAssocID="{D0EA1EA4-ECD0-4673-8081-4CB8764311C0}" presName="text" presStyleLbl="fgAcc0" presStyleIdx="0" presStyleCnt="1" custScaleX="335607" custScaleY="163747" custLinFactNeighborX="5524" custLinFactNeighborY="-6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A6C4A0-A2AB-40A7-939F-EE48BF257F60}" type="pres">
      <dgm:prSet presAssocID="{D0EA1EA4-ECD0-4673-8081-4CB8764311C0}" presName="hierChild2" presStyleCnt="0"/>
      <dgm:spPr/>
    </dgm:pt>
    <dgm:pt modelId="{90DE65EE-9DF0-450B-B065-C8A83A505E12}" type="pres">
      <dgm:prSet presAssocID="{2A602B2E-D476-41DD-BB6E-EC830255A8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764E0B6-DDED-4B09-9B20-866D915128C0}" type="pres">
      <dgm:prSet presAssocID="{5FC2B042-9EB8-4065-8E24-A1C37F83D005}" presName="hierRoot2" presStyleCnt="0"/>
      <dgm:spPr/>
    </dgm:pt>
    <dgm:pt modelId="{D29F8A80-4B5B-4C69-9772-6DB95EB16511}" type="pres">
      <dgm:prSet presAssocID="{5FC2B042-9EB8-4065-8E24-A1C37F83D005}" presName="composite2" presStyleCnt="0"/>
      <dgm:spPr/>
    </dgm:pt>
    <dgm:pt modelId="{5F7631CF-1FC1-4743-B333-72DA0D50F45E}" type="pres">
      <dgm:prSet presAssocID="{5FC2B042-9EB8-4065-8E24-A1C37F83D005}" presName="background2" presStyleLbl="node2" presStyleIdx="0" presStyleCnt="2"/>
      <dgm:spPr/>
    </dgm:pt>
    <dgm:pt modelId="{5B6E78BB-456B-406A-936A-36449C9A09D7}" type="pres">
      <dgm:prSet presAssocID="{5FC2B042-9EB8-4065-8E24-A1C37F83D005}" presName="text2" presStyleLbl="fgAcc2" presStyleIdx="0" presStyleCnt="2" custScaleX="220874" custScaleY="404356" custLinFactNeighborX="-834" custLinFactNeighborY="73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F63455-267B-4006-99E4-B093D8FA8577}" type="pres">
      <dgm:prSet presAssocID="{5FC2B042-9EB8-4065-8E24-A1C37F83D005}" presName="hierChild3" presStyleCnt="0"/>
      <dgm:spPr/>
    </dgm:pt>
    <dgm:pt modelId="{55E80FBB-091C-48B4-9A68-8CAFD9B13CBB}" type="pres">
      <dgm:prSet presAssocID="{C81B9B19-2280-4C8B-98FB-1CFBC0EA076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E848479-F4EF-4918-A1E6-6F16212F6E2A}" type="pres">
      <dgm:prSet presAssocID="{6A556C7B-C7CB-4557-9AA4-254EE88E0A24}" presName="hierRoot2" presStyleCnt="0"/>
      <dgm:spPr/>
    </dgm:pt>
    <dgm:pt modelId="{E20DC305-6509-422B-B143-45A336CBA964}" type="pres">
      <dgm:prSet presAssocID="{6A556C7B-C7CB-4557-9AA4-254EE88E0A24}" presName="composite2" presStyleCnt="0"/>
      <dgm:spPr/>
    </dgm:pt>
    <dgm:pt modelId="{3D3BD11B-1CE6-4CD1-B74E-74850610EB33}" type="pres">
      <dgm:prSet presAssocID="{6A556C7B-C7CB-4557-9AA4-254EE88E0A24}" presName="background2" presStyleLbl="node2" presStyleIdx="1" presStyleCnt="2"/>
      <dgm:spPr/>
    </dgm:pt>
    <dgm:pt modelId="{985904D4-799B-4F20-9460-B4E7C0731C7B}" type="pres">
      <dgm:prSet presAssocID="{6A556C7B-C7CB-4557-9AA4-254EE88E0A24}" presName="text2" presStyleLbl="fgAcc2" presStyleIdx="1" presStyleCnt="2" custScaleX="670742" custScaleY="4034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A49974-A0A8-4450-9059-F5C58C7267A7}" type="pres">
      <dgm:prSet presAssocID="{6A556C7B-C7CB-4557-9AA4-254EE88E0A24}" presName="hierChild3" presStyleCnt="0"/>
      <dgm:spPr/>
    </dgm:pt>
  </dgm:ptLst>
  <dgm:cxnLst>
    <dgm:cxn modelId="{A5C4688C-E53D-492C-AEE1-E3EEDF26DF5A}" type="presOf" srcId="{C81B9B19-2280-4C8B-98FB-1CFBC0EA076F}" destId="{55E80FBB-091C-48B4-9A68-8CAFD9B13CBB}" srcOrd="0" destOrd="0" presId="urn:microsoft.com/office/officeart/2005/8/layout/hierarchy1"/>
    <dgm:cxn modelId="{05816DEB-26C2-487F-97BD-2332FF920565}" srcId="{D0EA1EA4-ECD0-4673-8081-4CB8764311C0}" destId="{5FC2B042-9EB8-4065-8E24-A1C37F83D005}" srcOrd="0" destOrd="0" parTransId="{2A602B2E-D476-41DD-BB6E-EC830255A891}" sibTransId="{5352F78A-C5AC-466B-80A0-F3DC942A7B0D}"/>
    <dgm:cxn modelId="{36AFD0D2-F047-4E04-A64A-5C0828B2F0F7}" type="presOf" srcId="{4D821894-45FD-4316-BD94-1CDF6E679333}" destId="{09EB0B5B-E8BC-4823-A5B4-F05B5E9555F9}" srcOrd="0" destOrd="0" presId="urn:microsoft.com/office/officeart/2005/8/layout/hierarchy1"/>
    <dgm:cxn modelId="{CC72AA6A-1B31-4AFC-BA8E-DE8CD6F3AF3A}" type="presOf" srcId="{6A556C7B-C7CB-4557-9AA4-254EE88E0A24}" destId="{985904D4-799B-4F20-9460-B4E7C0731C7B}" srcOrd="0" destOrd="0" presId="urn:microsoft.com/office/officeart/2005/8/layout/hierarchy1"/>
    <dgm:cxn modelId="{C2FC2DE6-0BBD-4AC8-BB9A-69771226801B}" type="presOf" srcId="{5FC2B042-9EB8-4065-8E24-A1C37F83D005}" destId="{5B6E78BB-456B-406A-936A-36449C9A09D7}" srcOrd="0" destOrd="0" presId="urn:microsoft.com/office/officeart/2005/8/layout/hierarchy1"/>
    <dgm:cxn modelId="{6AC7A4A9-4157-4D17-906E-C83057532BD2}" srcId="{4D821894-45FD-4316-BD94-1CDF6E679333}" destId="{D0EA1EA4-ECD0-4673-8081-4CB8764311C0}" srcOrd="0" destOrd="0" parTransId="{33C07305-8D97-458A-A101-565DD4CF67E4}" sibTransId="{A0697B9C-D215-49EA-BF77-35D0E6044B59}"/>
    <dgm:cxn modelId="{ABD89E47-FCBF-43AA-81E6-3DC79592EE87}" type="presOf" srcId="{2A602B2E-D476-41DD-BB6E-EC830255A891}" destId="{90DE65EE-9DF0-450B-B065-C8A83A505E12}" srcOrd="0" destOrd="0" presId="urn:microsoft.com/office/officeart/2005/8/layout/hierarchy1"/>
    <dgm:cxn modelId="{AD5CE9A9-D24A-41C3-9ACA-B830C5A70F91}" type="presOf" srcId="{D0EA1EA4-ECD0-4673-8081-4CB8764311C0}" destId="{E6447716-C3AB-4F75-B521-85CA9991037C}" srcOrd="0" destOrd="0" presId="urn:microsoft.com/office/officeart/2005/8/layout/hierarchy1"/>
    <dgm:cxn modelId="{98588D2C-E4B6-4076-A37F-B262BF3B20D4}" srcId="{D0EA1EA4-ECD0-4673-8081-4CB8764311C0}" destId="{6A556C7B-C7CB-4557-9AA4-254EE88E0A24}" srcOrd="1" destOrd="0" parTransId="{C81B9B19-2280-4C8B-98FB-1CFBC0EA076F}" sibTransId="{54F3D808-0915-4B88-93F2-2679D878A17D}"/>
    <dgm:cxn modelId="{C94E7414-DC82-47BE-BAB1-1833804DBC33}" type="presParOf" srcId="{09EB0B5B-E8BC-4823-A5B4-F05B5E9555F9}" destId="{8103A300-491F-4DF4-B512-622AB69B6F0E}" srcOrd="0" destOrd="0" presId="urn:microsoft.com/office/officeart/2005/8/layout/hierarchy1"/>
    <dgm:cxn modelId="{166BFB96-07E3-4CFF-8C08-771DCDBD2588}" type="presParOf" srcId="{8103A300-491F-4DF4-B512-622AB69B6F0E}" destId="{64464532-CE33-44CA-B8F4-A61EB8682377}" srcOrd="0" destOrd="0" presId="urn:microsoft.com/office/officeart/2005/8/layout/hierarchy1"/>
    <dgm:cxn modelId="{C4E498A7-ED1B-447E-AEA3-2FCB4C89F0D4}" type="presParOf" srcId="{64464532-CE33-44CA-B8F4-A61EB8682377}" destId="{BEB49AF9-384E-480F-8DF1-CCBFB28F1A3B}" srcOrd="0" destOrd="0" presId="urn:microsoft.com/office/officeart/2005/8/layout/hierarchy1"/>
    <dgm:cxn modelId="{FFB8C92F-C23C-4B1B-BD77-739EA33A29D7}" type="presParOf" srcId="{64464532-CE33-44CA-B8F4-A61EB8682377}" destId="{E6447716-C3AB-4F75-B521-85CA9991037C}" srcOrd="1" destOrd="0" presId="urn:microsoft.com/office/officeart/2005/8/layout/hierarchy1"/>
    <dgm:cxn modelId="{461F4396-612E-438D-B7CE-89F108B7BCAD}" type="presParOf" srcId="{8103A300-491F-4DF4-B512-622AB69B6F0E}" destId="{8EA6C4A0-A2AB-40A7-939F-EE48BF257F60}" srcOrd="1" destOrd="0" presId="urn:microsoft.com/office/officeart/2005/8/layout/hierarchy1"/>
    <dgm:cxn modelId="{565D782D-679B-46AC-8EEB-7F63766E19D6}" type="presParOf" srcId="{8EA6C4A0-A2AB-40A7-939F-EE48BF257F60}" destId="{90DE65EE-9DF0-450B-B065-C8A83A505E12}" srcOrd="0" destOrd="0" presId="urn:microsoft.com/office/officeart/2005/8/layout/hierarchy1"/>
    <dgm:cxn modelId="{822A397E-CC03-4BDF-8310-725D786D9BD7}" type="presParOf" srcId="{8EA6C4A0-A2AB-40A7-939F-EE48BF257F60}" destId="{C764E0B6-DDED-4B09-9B20-866D915128C0}" srcOrd="1" destOrd="0" presId="urn:microsoft.com/office/officeart/2005/8/layout/hierarchy1"/>
    <dgm:cxn modelId="{0AB89DC1-574A-452F-B9D2-227BC1BE9B01}" type="presParOf" srcId="{C764E0B6-DDED-4B09-9B20-866D915128C0}" destId="{D29F8A80-4B5B-4C69-9772-6DB95EB16511}" srcOrd="0" destOrd="0" presId="urn:microsoft.com/office/officeart/2005/8/layout/hierarchy1"/>
    <dgm:cxn modelId="{8D68732F-7311-4056-9887-72A5E2544EB2}" type="presParOf" srcId="{D29F8A80-4B5B-4C69-9772-6DB95EB16511}" destId="{5F7631CF-1FC1-4743-B333-72DA0D50F45E}" srcOrd="0" destOrd="0" presId="urn:microsoft.com/office/officeart/2005/8/layout/hierarchy1"/>
    <dgm:cxn modelId="{DBEE3ADE-256B-484B-882D-DCC3C92060CF}" type="presParOf" srcId="{D29F8A80-4B5B-4C69-9772-6DB95EB16511}" destId="{5B6E78BB-456B-406A-936A-36449C9A09D7}" srcOrd="1" destOrd="0" presId="urn:microsoft.com/office/officeart/2005/8/layout/hierarchy1"/>
    <dgm:cxn modelId="{D8A94CB1-4A2B-4724-B308-BBFC7BB6A2AA}" type="presParOf" srcId="{C764E0B6-DDED-4B09-9B20-866D915128C0}" destId="{DBF63455-267B-4006-99E4-B093D8FA8577}" srcOrd="1" destOrd="0" presId="urn:microsoft.com/office/officeart/2005/8/layout/hierarchy1"/>
    <dgm:cxn modelId="{7D8312C3-3267-4B46-8D95-1D0F8AC13A0A}" type="presParOf" srcId="{8EA6C4A0-A2AB-40A7-939F-EE48BF257F60}" destId="{55E80FBB-091C-48B4-9A68-8CAFD9B13CBB}" srcOrd="2" destOrd="0" presId="urn:microsoft.com/office/officeart/2005/8/layout/hierarchy1"/>
    <dgm:cxn modelId="{FCCC5144-95AF-48D3-B205-2996A3BF5D95}" type="presParOf" srcId="{8EA6C4A0-A2AB-40A7-939F-EE48BF257F60}" destId="{DE848479-F4EF-4918-A1E6-6F16212F6E2A}" srcOrd="3" destOrd="0" presId="urn:microsoft.com/office/officeart/2005/8/layout/hierarchy1"/>
    <dgm:cxn modelId="{B0923ADD-1560-42B4-83B2-94290E7DA328}" type="presParOf" srcId="{DE848479-F4EF-4918-A1E6-6F16212F6E2A}" destId="{E20DC305-6509-422B-B143-45A336CBA964}" srcOrd="0" destOrd="0" presId="urn:microsoft.com/office/officeart/2005/8/layout/hierarchy1"/>
    <dgm:cxn modelId="{B85EAFE3-E4A9-44A4-ABD2-542C9CB91F80}" type="presParOf" srcId="{E20DC305-6509-422B-B143-45A336CBA964}" destId="{3D3BD11B-1CE6-4CD1-B74E-74850610EB33}" srcOrd="0" destOrd="0" presId="urn:microsoft.com/office/officeart/2005/8/layout/hierarchy1"/>
    <dgm:cxn modelId="{ABB56924-EF07-4ED8-8396-F35F42CBEECA}" type="presParOf" srcId="{E20DC305-6509-422B-B143-45A336CBA964}" destId="{985904D4-799B-4F20-9460-B4E7C0731C7B}" srcOrd="1" destOrd="0" presId="urn:microsoft.com/office/officeart/2005/8/layout/hierarchy1"/>
    <dgm:cxn modelId="{0C550888-CD1F-482F-9283-8E61A5647BFA}" type="presParOf" srcId="{DE848479-F4EF-4918-A1E6-6F16212F6E2A}" destId="{35A49974-A0A8-4450-9059-F5C58C7267A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80FBB-091C-48B4-9A68-8CAFD9B13CBB}">
      <dsp:nvSpPr>
        <dsp:cNvPr id="0" name=""/>
        <dsp:cNvSpPr/>
      </dsp:nvSpPr>
      <dsp:spPr>
        <a:xfrm>
          <a:off x="4285987" y="1176422"/>
          <a:ext cx="1075242" cy="273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311"/>
              </a:lnTo>
              <a:lnTo>
                <a:pt x="1075242" y="187311"/>
              </a:lnTo>
              <a:lnTo>
                <a:pt x="1075242" y="273163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DE65EE-9DF0-450B-B065-C8A83A505E12}">
      <dsp:nvSpPr>
        <dsp:cNvPr id="0" name=""/>
        <dsp:cNvSpPr/>
      </dsp:nvSpPr>
      <dsp:spPr>
        <a:xfrm>
          <a:off x="1016074" y="1176422"/>
          <a:ext cx="3269912" cy="316311"/>
        </a:xfrm>
        <a:custGeom>
          <a:avLst/>
          <a:gdLst/>
          <a:ahLst/>
          <a:cxnLst/>
          <a:rect l="0" t="0" r="0" b="0"/>
          <a:pathLst>
            <a:path>
              <a:moveTo>
                <a:pt x="3269912" y="0"/>
              </a:moveTo>
              <a:lnTo>
                <a:pt x="3269912" y="230459"/>
              </a:lnTo>
              <a:lnTo>
                <a:pt x="0" y="230459"/>
              </a:lnTo>
              <a:lnTo>
                <a:pt x="0" y="316311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B49AF9-384E-480F-8DF1-CCBFB28F1A3B}">
      <dsp:nvSpPr>
        <dsp:cNvPr id="0" name=""/>
        <dsp:cNvSpPr/>
      </dsp:nvSpPr>
      <dsp:spPr>
        <a:xfrm>
          <a:off x="2730884" y="212803"/>
          <a:ext cx="3110206" cy="963618"/>
        </a:xfrm>
        <a:prstGeom prst="roundRect">
          <a:avLst>
            <a:gd name="adj" fmla="val 10000"/>
          </a:avLst>
        </a:prstGeom>
        <a:solidFill>
          <a:schemeClr val="accent6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447716-C3AB-4F75-B521-85CA9991037C}">
      <dsp:nvSpPr>
        <dsp:cNvPr id="0" name=""/>
        <dsp:cNvSpPr/>
      </dsp:nvSpPr>
      <dsp:spPr>
        <a:xfrm>
          <a:off x="2833855" y="310625"/>
          <a:ext cx="3110206" cy="963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В обеспечении организации надежной защиты населения положены два основных принципа: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62078" y="338848"/>
        <a:ext cx="3053760" cy="907172"/>
      </dsp:txXfrm>
    </dsp:sp>
    <dsp:sp modelId="{5F7631CF-1FC1-4743-B333-72DA0D50F45E}">
      <dsp:nvSpPr>
        <dsp:cNvPr id="0" name=""/>
        <dsp:cNvSpPr/>
      </dsp:nvSpPr>
      <dsp:spPr>
        <a:xfrm>
          <a:off x="-7389" y="1492733"/>
          <a:ext cx="2046929" cy="2379555"/>
        </a:xfrm>
        <a:prstGeom prst="roundRect">
          <a:avLst>
            <a:gd name="adj" fmla="val 10000"/>
          </a:avLst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E78BB-456B-406A-936A-36449C9A09D7}">
      <dsp:nvSpPr>
        <dsp:cNvPr id="0" name=""/>
        <dsp:cNvSpPr/>
      </dsp:nvSpPr>
      <dsp:spPr>
        <a:xfrm>
          <a:off x="95581" y="1590555"/>
          <a:ext cx="2046929" cy="23795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первый – заблаговременность подготовки органов  управления, сил и средств РСЧС и населения к действиям в очаге химического поражения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5534" y="1650508"/>
        <a:ext cx="1927023" cy="2259649"/>
      </dsp:txXfrm>
    </dsp:sp>
    <dsp:sp modelId="{3D3BD11B-1CE6-4CD1-B74E-74850610EB33}">
      <dsp:nvSpPr>
        <dsp:cNvPr id="0" name=""/>
        <dsp:cNvSpPr/>
      </dsp:nvSpPr>
      <dsp:spPr>
        <a:xfrm>
          <a:off x="2253210" y="1449585"/>
          <a:ext cx="6216038" cy="2374500"/>
        </a:xfrm>
        <a:prstGeom prst="roundRect">
          <a:avLst>
            <a:gd name="adj" fmla="val 10000"/>
          </a:avLst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904D4-799B-4F20-9460-B4E7C0731C7B}">
      <dsp:nvSpPr>
        <dsp:cNvPr id="0" name=""/>
        <dsp:cNvSpPr/>
      </dsp:nvSpPr>
      <dsp:spPr>
        <a:xfrm>
          <a:off x="2356182" y="1547408"/>
          <a:ext cx="6216038" cy="2374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второй – дифференцированный подход к выбору способов защиты и мероприятий их обеспечивающих с учетом степени  потенциальной опасности проживания людей на территории. Заблаговременная подготовка включает, прежде всего, мероприятия по предупреждению возможных аварий на ХОО организованно и инженерно-технического характера, направленные на выявление и устранение причин аварий, и максимальное снижение возможных разрушений и потерь, включая создание условий для  своевременного проведения локализации и ликвидации возможных последствий аварий.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25729" y="1616955"/>
        <a:ext cx="6076944" cy="2235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9B7FBE4-87CD-4515-8043-EC05A80C7B10}" type="datetimeFigureOut">
              <a:rPr lang="ru-RU"/>
              <a:pPr>
                <a:defRPr/>
              </a:pPr>
              <a:t>23.11.2022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847DB59-06FC-4441-A2C0-3E851E1CF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771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7DB59-06FC-4441-A2C0-3E851E1CFBF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106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7DB59-06FC-4441-A2C0-3E851E1CFBF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1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7DB59-06FC-4441-A2C0-3E851E1CFBF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04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7DB59-06FC-4441-A2C0-3E851E1CFBF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263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7DB59-06FC-4441-A2C0-3E851E1CFBF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038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7DB59-06FC-4441-A2C0-3E851E1CFBF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980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7DB59-06FC-4441-A2C0-3E851E1CFBF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721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7DB59-06FC-4441-A2C0-3E851E1CFBF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766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7DB59-06FC-4441-A2C0-3E851E1CFBF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241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7DB59-06FC-4441-A2C0-3E851E1CFBF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241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7DB59-06FC-4441-A2C0-3E851E1CFBF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257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F62EF-C6E0-4A5B-B6A8-85F8404E28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FBEB4-1600-49CD-8199-F1C6913B7E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C9383-C56A-42D8-9B2C-EE63B9FF86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98B79-8801-4A8D-B941-671A9BBCC5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DFEEB-C0F1-4F35-BA7E-7F74AFE854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1D085-8DF3-473D-870B-AE01555189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53194-DE2D-487B-84E9-F2C20F8AD1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C5B32-D338-4128-A0F8-B42013FDF7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2A4DF-93DF-4E3B-B139-0FB93F51C3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475A4-CDC0-44A4-95BD-B3429F8063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FFF41A73-C493-4B6C-8F64-C5D52C0798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BCF62EF-C6E0-4A5B-B6A8-85F8404E28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2143116"/>
            <a:ext cx="864399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«Радиационная, химическая и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медико-биологическая защита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населения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Ярославской области»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714356"/>
            <a:ext cx="7358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ГОБУ ДПО ЯО «УЧЕБНО-МЕТОДИЧЕСКИЙ ЦЕНТР ПО ГРАЖДАНСКОЙ ОБОРОНЕ И ЧРЕЗВЫЧАЙНЫМ СИТУАЦИЯМ»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4034" y="570212"/>
            <a:ext cx="1639966" cy="15729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3848" y="580526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Ярославль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2022 г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51520" y="620688"/>
            <a:ext cx="878497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35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Химическая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защита населения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комплекс мероприятий, направленных на предотвращение или уменьшение поражающего действия боевых отравляющих веществ и АХОВ.</a:t>
            </a:r>
          </a:p>
          <a:p>
            <a:pPr indent="363538"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Основными мероприятиями химической защиты являются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наблюдение и разведка, оповещение, использование индивидуальных средств защиты, специально подготовленных защитных сооружений, эвакуация людей в безопасные районы, проведение дегазационных работ.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2A4DF-93DF-4E3B-B139-0FB93F51C31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285720" y="2500306"/>
          <a:ext cx="8572560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85720" y="785794"/>
            <a:ext cx="8643998" cy="467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indent="363538" algn="just">
              <a:lnSpc>
                <a:spcPct val="114000"/>
              </a:lnSpc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Время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защиты людей в защитных сооружениях может быть:</a:t>
            </a:r>
            <a:endParaRPr lang="ru-RU" sz="1900" b="1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режиме регенерации – до 6 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часов;</a:t>
            </a:r>
            <a:endParaRPr lang="ru-RU" sz="1900" b="1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режиме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фильтровентиляции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– до 4 часов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14000"/>
              </a:lnSpc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        В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течение этого времени должны быть приняты меры по оказанию помощи укрываемым.</a:t>
            </a:r>
            <a:endParaRPr lang="ru-RU" sz="19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        Непредсказуемость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и внезапность аварий на ХОО, высокая скорость формирования и распространения облака зараженного воздуха затрудняют своевременную эвакуацию населения из жилых кварталов, попадающих в зону возможного химического заражения, и  обеспечение его средствами индивидуальной защиты.</a:t>
            </a:r>
            <a:endParaRPr lang="ru-RU" sz="19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        В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этих условиях для защиты населения от АХОВ следует использовать временное укрытие людей в жилых  и производственных зданиях с последующей эвакуацией, если в этом будет необходимость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2A4DF-93DF-4E3B-B139-0FB93F51C31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2A4DF-93DF-4E3B-B139-0FB93F51C31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49835" y="908720"/>
            <a:ext cx="8215370" cy="5286960"/>
          </a:xfrm>
          <a:prstGeom prst="rect">
            <a:avLst/>
          </a:prstGeom>
          <a:blipFill dpi="0" rotWithShape="1">
            <a:blip r:embed="rId2">
              <a:alphaModFix amt="43000"/>
            </a:blip>
            <a:srcRect/>
            <a:stretch>
              <a:fillRect/>
            </a:stretch>
          </a:blip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indent="363538" algn="ctr">
              <a:defRPr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Первая помощь при катастрофах с выбросом в окружающую среду </a:t>
            </a:r>
            <a:r>
              <a:rPr lang="ru-RU" sz="1900" b="1" dirty="0" err="1" smtClean="0">
                <a:latin typeface="Arial" pitchFamily="34" charset="0"/>
                <a:cs typeface="Arial" pitchFamily="34" charset="0"/>
              </a:rPr>
              <a:t>аварийно-химически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опасных веществ: </a:t>
            </a:r>
          </a:p>
          <a:p>
            <a:pPr indent="363538" algn="just">
              <a:lnSpc>
                <a:spcPct val="114000"/>
              </a:lnSpc>
              <a:defRPr/>
            </a:pPr>
            <a:endParaRPr lang="ru-RU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надевание на пораженных противогаза и СИЗ кожи при пребывании на зараженной территории;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скорейшая эвакуация пораженного из зоны заражения;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частичная санитарная обработка открытых  участков кожи при помощи ИПП или проточной водой с мылом, 2% раствором питьевой соды;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частичную дегазацию обмундирования, одежды и индивидуальных средств защиты;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при попадании АХОВ в желудок –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беззондовое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промывание желудка, дача адсорбентов, обильное питье;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при поражении глаз – промывание 2% раствором питьевой соды;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при необходимости – реанимационные мероприятия.</a:t>
            </a:r>
            <a:endParaRPr lang="ru-RU" sz="1900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79512" y="686772"/>
            <a:ext cx="8715436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Медико-биологическая 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защита населения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 – 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900" dirty="0" smtClean="0">
                <a:latin typeface="Arial" pitchFamily="34" charset="0"/>
                <a:cs typeface="Arial" pitchFamily="34" charset="0"/>
              </a:rPr>
              <a:t>комплекс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организационных лечебно-профилактических, санитарно- гигиенических, противоэпидемических и лечебно-эвакуационных мероприятий в военное время  и в ЧС мирного времени, направленных на предотвращение или ослабление поражающих воздействий на людей, оказание пострадавшим медицинской помощи и их лечение. Медико-биологическая защита населения планируется и организуется органами управления ГОЧС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900" dirty="0" smtClean="0">
                <a:latin typeface="Arial" pitchFamily="34" charset="0"/>
                <a:cs typeface="Arial" pitchFamily="34" charset="0"/>
              </a:rPr>
              <a:t>        Организация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и проведение экстренных санитарно-гигиенических и противоэпидемических мероприятий в ЧС строятся на общих  принципах охраны здоровья, оказания медицинской помощи населению в районах бедствия, предупреждения, возникновения и распространения инфекционных заболеваний. Учитывается уровень, характер поражения, медико-социальные особенности санитарно-эпидемиологического обеспечения населения, резкое  изменение условий его жизнедеятельности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900" dirty="0" smtClean="0">
                <a:latin typeface="Arial" pitchFamily="34" charset="0"/>
                <a:cs typeface="Arial" pitchFamily="34" charset="0"/>
              </a:rPr>
              <a:t>        Противоэпидемическое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обеспечение в ЧС организуется  и проводится в целях предупреждения возникновения и распространения инфекционных заболеваний, сохранения здоровья населения и поддержания его трудоспособности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    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2A4DF-93DF-4E3B-B139-0FB93F51C31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29526" y="620688"/>
            <a:ext cx="8715436" cy="389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400" b="1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Цели 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и задачи противоэпидемического обеспечения населения в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ЧС</a:t>
            </a:r>
            <a:endParaRPr lang="ru-RU" sz="1900" b="1" dirty="0">
              <a:latin typeface="Arial" pitchFamily="34" charset="0"/>
              <a:cs typeface="Arial" pitchFamily="34" charset="0"/>
            </a:endParaRPr>
          </a:p>
          <a:p>
            <a:pPr lvl="0" indent="363538" algn="just">
              <a:tabLst>
                <a:tab pos="363538" algn="l"/>
              </a:tabLst>
            </a:pPr>
            <a:endParaRPr lang="ru-RU" sz="1900" b="1" dirty="0">
              <a:latin typeface="Arial" pitchFamily="34" charset="0"/>
              <a:cs typeface="Arial" pitchFamily="34" charset="0"/>
            </a:endParaRPr>
          </a:p>
          <a:p>
            <a:pPr indent="363538" algn="just">
              <a:tabLst>
                <a:tab pos="363538" algn="l"/>
              </a:tabLst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Основными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целями противоэпидемического обеспечения населения в ЧС являются:</a:t>
            </a:r>
            <a:endParaRPr lang="ru-RU" sz="1900" b="1" dirty="0">
              <a:latin typeface="Arial" pitchFamily="34" charset="0"/>
              <a:cs typeface="Arial" pitchFamily="34" charset="0"/>
            </a:endParaRPr>
          </a:p>
          <a:p>
            <a:pPr marL="363538" indent="-363538" algn="just"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предупреждение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и снижение инфекционной заболеваемости населения, и недопущение распространения опасных инфекционных заболеваний в зоне ЧС  и за ее 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пределами;</a:t>
            </a:r>
            <a:endParaRPr lang="ru-RU" sz="1900" b="1" dirty="0">
              <a:latin typeface="Arial" pitchFamily="34" charset="0"/>
              <a:cs typeface="Arial" pitchFamily="34" charset="0"/>
            </a:endParaRPr>
          </a:p>
          <a:p>
            <a:pPr marL="363538" indent="-363538" algn="just"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поддержание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санитарно-эпидемиологического благополучия в зоне ЧС и в районах временного размещения эвакуируемого населения, обеспечение безопасности питьевой воды, продовольственного сырья и продуктов питания, коммунальных и иных объектов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defTabSz="363538"/>
            <a:r>
              <a:rPr lang="ru-RU" sz="1900" b="1" dirty="0" smtClean="0">
                <a:ea typeface="Times New Roman" pitchFamily="18" charset="0"/>
                <a:cs typeface="Times New Roman" pitchFamily="18" charset="0"/>
              </a:rPr>
              <a:t> 	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2A4DF-93DF-4E3B-B139-0FB93F51C31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4" name="Рисунок 3" descr="патоген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342" y="3973304"/>
            <a:ext cx="4005419" cy="230311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2A4DF-93DF-4E3B-B139-0FB93F51C31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-15026" y="3569578"/>
            <a:ext cx="89297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     Специфическая профилактика - создание искусственного иммунитета (невосприимчивости) путем предохранительных прививок (вакцинации) - проводится против некоторых болезней (натуральная оспа, дифтерия, туберкулез, полиомиелит и др.) постоянно, а против других - только при появлении опасности их возникновения и распространения.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        Для предупреждения и ослабления инфекционных заболеваний в порядке самопомощи и взаимопомощи рекомендуется использовать средства, содержащиеся в КИМГЗ.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        При возникновении очага инфекционного заболевания в целях предотвращения распространения болезней объявляется карантин или обсервация.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0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профифлакти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632"/>
            <a:ext cx="4730677" cy="314327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4211960" y="1214422"/>
            <a:ext cx="4646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Экстренная профилактика проводится при возникновении опасности массовых заболеваний, но когда вид возбудителя еще точно не определен. Она заключается в приеме населением антибиотиков, сульфаниламидных и других лекарственных препаратов.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11960" y="0"/>
            <a:ext cx="4932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Важное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значение для предупреждения развития инфекционных заболеваний имеет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экстренная и специфическая профилактика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79512" y="565962"/>
            <a:ext cx="871543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indent="363538"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Карантин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вводится при возникновении особо опасных болезней (оспы, чумы, холеры и др.). Он может охватывать территорию района, города, группы населенных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пунктов. Карантин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представляет собой систему режимных, противоэпидемических и лечебно-профилактических мероприятий, направленных на полную изоляцию очага и ликвидацию болезней 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нем. Основными </a:t>
            </a:r>
            <a:r>
              <a:rPr lang="ru-RU" dirty="0">
                <a:latin typeface="Arial" pitchFamily="34" charset="0"/>
                <a:cs typeface="Arial" pitchFamily="34" charset="0"/>
              </a:rPr>
              <a:t>режимными мероприятиями при установлении карантина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являются: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охрана </a:t>
            </a:r>
            <a:r>
              <a:rPr lang="ru-RU" dirty="0">
                <a:latin typeface="Arial" pitchFamily="34" charset="0"/>
                <a:cs typeface="Arial" pitchFamily="34" charset="0"/>
              </a:rPr>
              <a:t>очага инфекционного заболевания, населенных пунктов в нем, инфекционных изоляторов и больниц, контрольно-передаточных пунктов;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запрещение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входа и выхода людей, ввода и вывода животных, а также вывоза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имущества;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запрещение </a:t>
            </a:r>
            <a:r>
              <a:rPr lang="ru-RU" dirty="0">
                <a:latin typeface="Arial" pitchFamily="34" charset="0"/>
                <a:cs typeface="Arial" pitchFamily="34" charset="0"/>
              </a:rPr>
              <a:t>транзитного проезда транспорта, за исключением железнодорожного 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водного;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разобщение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населения на мелкие группы и ограничение общения между ними;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организация доставки по квартирам (домам) населению продуктов питания, воды и предметов первой необходимости;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прекращение работы всех учебных заведений, зрелищных учреждений, рынков;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прекращение производственной деятельности предприятий или перевод их на особый режим работы.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2A4DF-93DF-4E3B-B139-0FB93F51C31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2A4DF-93DF-4E3B-B139-0FB93F51C31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1560" y="836712"/>
            <a:ext cx="7786742" cy="4912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Противоэпидемические и лечебно-профилактические мероприятия в условиях карантина включают: </a:t>
            </a:r>
          </a:p>
          <a:p>
            <a:endParaRPr lang="ru-RU" sz="19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  <a:buFont typeface="Wingdings" pitchFamily="2" charset="2"/>
              <a:buChar char="v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использование населением медицинских препаратов, </a:t>
            </a:r>
          </a:p>
          <a:p>
            <a:pPr>
              <a:lnSpc>
                <a:spcPct val="114000"/>
              </a:lnSpc>
              <a:buFont typeface="Wingdings" pitchFamily="2" charset="2"/>
              <a:buChar char="v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защиту продовольствия  и воды, </a:t>
            </a:r>
          </a:p>
          <a:p>
            <a:pPr>
              <a:lnSpc>
                <a:spcPct val="114000"/>
              </a:lnSpc>
              <a:buFont typeface="Wingdings" pitchFamily="2" charset="2"/>
              <a:buChar char="v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дезинфекцию, </a:t>
            </a:r>
          </a:p>
          <a:p>
            <a:pPr>
              <a:lnSpc>
                <a:spcPct val="114000"/>
              </a:lnSpc>
              <a:buFont typeface="Wingdings" pitchFamily="2" charset="2"/>
              <a:buChar char="v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дезинсекцию, </a:t>
            </a:r>
          </a:p>
          <a:p>
            <a:pPr>
              <a:lnSpc>
                <a:spcPct val="114000"/>
              </a:lnSpc>
              <a:buFont typeface="Wingdings" pitchFamily="2" charset="2"/>
              <a:buChar char="v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дератизацию, </a:t>
            </a:r>
          </a:p>
          <a:p>
            <a:pPr>
              <a:lnSpc>
                <a:spcPct val="114000"/>
              </a:lnSpc>
              <a:buFont typeface="Wingdings" pitchFamily="2" charset="2"/>
              <a:buChar char="v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санитарную обработку, </a:t>
            </a:r>
          </a:p>
          <a:p>
            <a:pPr>
              <a:lnSpc>
                <a:spcPct val="114000"/>
              </a:lnSpc>
              <a:buFont typeface="Wingdings" pitchFamily="2" charset="2"/>
              <a:buChar char="v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ужесточенное соблюдение </a:t>
            </a:r>
          </a:p>
          <a:p>
            <a:pPr>
              <a:lnSpc>
                <a:spcPct val="114000"/>
              </a:lnSpc>
              <a:buFont typeface="Wingdings" pitchFamily="2" charset="2"/>
              <a:buChar char="v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правил личной гигиены, </a:t>
            </a:r>
          </a:p>
          <a:p>
            <a:pPr>
              <a:lnSpc>
                <a:spcPct val="114000"/>
              </a:lnSpc>
              <a:buFont typeface="Wingdings" pitchFamily="2" charset="2"/>
              <a:buChar char="v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активное выявление и </a:t>
            </a:r>
          </a:p>
          <a:p>
            <a:pPr>
              <a:lnSpc>
                <a:spcPct val="114000"/>
              </a:lnSpc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госпитализацию </a:t>
            </a:r>
          </a:p>
          <a:p>
            <a:pPr>
              <a:lnSpc>
                <a:spcPct val="114000"/>
              </a:lnSpc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инфекционных больных.</a:t>
            </a:r>
          </a:p>
          <a:p>
            <a:endParaRPr lang="ru-RU" dirty="0"/>
          </a:p>
        </p:txBody>
      </p:sp>
      <p:pic>
        <p:nvPicPr>
          <p:cNvPr id="5" name="Рисунок 4" descr="противоэпидемическ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2571744"/>
            <a:ext cx="5750727" cy="3833818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5720" y="785794"/>
            <a:ext cx="8643998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Обсервация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вводится в том случае, если вид возбудителя не является особо опасным. </a:t>
            </a:r>
          </a:p>
          <a:p>
            <a:pPr algn="just"/>
            <a:r>
              <a:rPr lang="ru-RU" sz="1900" dirty="0" smtClean="0">
                <a:latin typeface="Arial" pitchFamily="34" charset="0"/>
                <a:cs typeface="Arial" pitchFamily="34" charset="0"/>
              </a:rPr>
              <a:t>Цель обсервации - предупредить распространение инфекционных заболеваний и ликвидировать их. Для этого проводятся, по существу, те же лечебно-профилактические мероприятия, что и при карантине, но при обсервации менее строги изоляционно-ограничительные меры.</a:t>
            </a:r>
          </a:p>
          <a:p>
            <a:pPr algn="just"/>
            <a:r>
              <a:rPr lang="ru-RU" sz="1900" dirty="0" smtClean="0">
                <a:latin typeface="Arial" pitchFamily="34" charset="0"/>
                <a:cs typeface="Arial" pitchFamily="34" charset="0"/>
              </a:rPr>
              <a:t>Срок карантина и обсервации определяется длительностью максимального инкубационного периода заболевания, исчисляемого с момента изоляции последнего больного и окончания дезинфекции в очаге.</a:t>
            </a:r>
          </a:p>
          <a:p>
            <a:pPr algn="just"/>
            <a:r>
              <a:rPr lang="ru-RU" sz="1900" dirty="0" smtClean="0">
                <a:latin typeface="Arial" pitchFamily="34" charset="0"/>
                <a:cs typeface="Arial" pitchFamily="34" charset="0"/>
              </a:rPr>
              <a:t>Люди, находящиеся на территории очага инфекционного заболевания, должны для защиты органов дыхания пользоваться ватно-марлевыми повязками и другими средствами индивидуальной защиты.</a:t>
            </a:r>
          </a:p>
          <a:p>
            <a:pPr algn="just"/>
            <a:r>
              <a:rPr lang="ru-RU" sz="1900" dirty="0" smtClean="0">
                <a:latin typeface="Arial" pitchFamily="34" charset="0"/>
                <a:cs typeface="Arial" pitchFamily="34" charset="0"/>
              </a:rPr>
              <a:t>Водой из водопровода и артезианских скважин разрешается пользоваться свободно, но кипятить ее обязательно.</a:t>
            </a:r>
          </a:p>
          <a:p>
            <a:pPr algn="just"/>
            <a:r>
              <a:rPr lang="ru-RU" sz="1900" dirty="0" smtClean="0">
                <a:latin typeface="Arial" pitchFamily="34" charset="0"/>
                <a:cs typeface="Arial" pitchFamily="34" charset="0"/>
              </a:rPr>
              <a:t>Успех ликвидации инфекционного очага во многом определяется активными действиями и разумным поведением всего населения. Каждый должен строго выполнять установленные режим и правила поведения. </a:t>
            </a:r>
          </a:p>
          <a:p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2A4DF-93DF-4E3B-B139-0FB93F51C31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5240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2A4DF-93DF-4E3B-B139-0FB93F51C31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57182" y="764704"/>
            <a:ext cx="79296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dirty="0" smtClean="0">
                <a:latin typeface="Arial" pitchFamily="34" charset="0"/>
                <a:cs typeface="Arial" pitchFamily="34" charset="0"/>
              </a:rPr>
              <a:t>Решением комиссии по предупреждению и ликвидации чрезвычайных ситуаций и обеспечению пожарной безопасности Ярославской области от 21.12.2021 №10 в реестре потенциально опасных объектов Ярославской области, зарегистрированных в Едином классификаторе потенциально- опасных объектов и объектов жизнеобеспечения Ярославской области </a:t>
            </a:r>
          </a:p>
          <a:p>
            <a:pPr algn="just"/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10213402"/>
              </p:ext>
            </p:extLst>
          </p:nvPr>
        </p:nvGraphicFramePr>
        <p:xfrm>
          <a:off x="571472" y="2500306"/>
          <a:ext cx="8072494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428728" y="285728"/>
            <a:ext cx="6192688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1600" b="1" dirty="0">
              <a:cs typeface="Times New Roman" pitchFamily="18" charset="0"/>
            </a:endParaRPr>
          </a:p>
          <a:p>
            <a:pPr algn="ctr"/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67544" y="692696"/>
            <a:ext cx="8219256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Радиационная 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защита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– комплекс организационных, инженерно-технических и специальных мероприятий по предупреждению и ослаблению воздействия ионизирующих излучений на жизнь и здоровье людей, состояние с/х животных, растений, окружающей природной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среды.  Она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включает: дозиметрический контроль, оповещение, укрытие, использование профилактических лекарственных средств (антидотов), регулирование доступа в зону радиационной опасности, использование средств  индивидуальной защиты, специальную санитарную обработку людей, лечебно-эвакуационные мероприятия, эвакуацию и переселение населения, эвакуацию персонала, санитарно-гигиенический контроль за питанием, водоснабжением, размещением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населения.</a:t>
            </a: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363538" algn="l"/>
              </a:tabLst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Несмотря на отсутствие потенциальных </a:t>
            </a:r>
            <a:r>
              <a:rPr lang="ru-RU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радиационо-опасных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объектов в Ярославской области, вопрос о радиационной защите остается актуальным из-за опасности применения ядерного оружия.       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2A4DF-93DF-4E3B-B139-0FB93F51C31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нак ради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3357563"/>
            <a:ext cx="3856919" cy="350043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2A4DF-93DF-4E3B-B139-0FB93F51C31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5536" y="879902"/>
            <a:ext cx="8358246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363538" algn="l"/>
              </a:tabLst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Радиоактивное загрязнение (заражение) местности происходит при взрывах ядерных боеприпасов, авариях на объектах с ядерными энергетическими установками, а также при нарушении условий хранения и транспортировки радиоактивных веществ. При ядерном взрыве преобладают радионуклиды с коротким периодом полураспада, поэтому на следе радиоактивного облака происходит быстрый спад мощности дозы излучения. При авариях на АЭС характерно радиоактивное заражение атмосферы и местности легколетучими радионуклидами (йод, цезий и стронций), многие из которых обладают длительными периодами полураспада-до 30 лет. Поэтому такого резкого уменьшения мощности дозы, как это имеет место на следе ядерного взрыва, не наблюдается.</a:t>
            </a:r>
          </a:p>
          <a:p>
            <a:pPr algn="just"/>
            <a:r>
              <a:rPr lang="ru-RU" sz="1900" dirty="0" smtClean="0">
                <a:latin typeface="Arial" pitchFamily="34" charset="0"/>
                <a:cs typeface="Arial" pitchFamily="34" charset="0"/>
              </a:rPr>
              <a:t>        При ядерном взрыве и образовании </a:t>
            </a:r>
          </a:p>
          <a:p>
            <a:pPr algn="just"/>
            <a:r>
              <a:rPr lang="ru-RU" sz="1900" dirty="0" smtClean="0">
                <a:latin typeface="Arial" pitchFamily="34" charset="0"/>
                <a:cs typeface="Arial" pitchFamily="34" charset="0"/>
              </a:rPr>
              <a:t>следа для людей главную опасность </a:t>
            </a:r>
          </a:p>
          <a:p>
            <a:pPr algn="just"/>
            <a:r>
              <a:rPr lang="ru-RU" sz="1900" dirty="0" smtClean="0">
                <a:latin typeface="Arial" pitchFamily="34" charset="0"/>
                <a:cs typeface="Arial" pitchFamily="34" charset="0"/>
              </a:rPr>
              <a:t>представляет внешнее облучение </a:t>
            </a:r>
          </a:p>
          <a:p>
            <a:pPr algn="just"/>
            <a:r>
              <a:rPr lang="ru-RU" sz="1900" dirty="0" smtClean="0">
                <a:latin typeface="Arial" pitchFamily="34" charset="0"/>
                <a:cs typeface="Arial" pitchFamily="34" charset="0"/>
              </a:rPr>
              <a:t>(90-95% от общей дозы). </a:t>
            </a:r>
          </a:p>
          <a:p>
            <a:pPr algn="just"/>
            <a:endParaRPr lang="ru-RU" sz="19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то  в костюм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5" y="2708920"/>
            <a:ext cx="4286280" cy="285894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270" name="Rectangle 30"/>
          <p:cNvSpPr>
            <a:spLocks noChangeArrowheads="1"/>
          </p:cNvSpPr>
          <p:nvPr/>
        </p:nvSpPr>
        <p:spPr bwMode="auto">
          <a:xfrm>
            <a:off x="214313" y="1625629"/>
            <a:ext cx="8429625" cy="6155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ru-RU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      </a:t>
            </a:r>
            <a:endParaRPr lang="ru-RU" b="1" dirty="0" smtClean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-"/>
              <a:defRPr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42845" y="777776"/>
            <a:ext cx="857256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63538" algn="just"/>
            <a:r>
              <a:rPr lang="ru-RU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dirty="0">
                <a:latin typeface="Arial" pitchFamily="34" charset="0"/>
                <a:cs typeface="Arial" pitchFamily="34" charset="0"/>
              </a:rPr>
              <a:t>действии на местности, загрязненной радиоактивными веществами, устанавливаются определенные допустимые дозы облучения на тот или иной промежуток времени. Все это направлено на то, чтобы исключить радиационные поражения людей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       Степень лучевых (радиационных) поражений зависит от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полученной дозы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времени, в течение которого человек подвергался облучению</a:t>
            </a: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Организм </a:t>
            </a:r>
            <a:r>
              <a:rPr lang="ru-RU" dirty="0">
                <a:latin typeface="Arial" pitchFamily="34" charset="0"/>
                <a:cs typeface="Arial" pitchFamily="34" charset="0"/>
              </a:rPr>
              <a:t>человека способен вырабатывать новые клетки, и взамен погибших при облучении появляются свежие. Идет процесс восстановления.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Ниже </a:t>
            </a:r>
            <a:r>
              <a:rPr lang="ru-RU" dirty="0">
                <a:latin typeface="Arial" pitchFamily="34" charset="0"/>
                <a:cs typeface="Arial" pitchFamily="34" charset="0"/>
              </a:rPr>
              <a:t>в таблице приводятся возможные последствия острого, однократного и многократного облучения человека в зависимости от полученной дозы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2A4DF-93DF-4E3B-B139-0FB93F51C31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019655"/>
              </p:ext>
            </p:extLst>
          </p:nvPr>
        </p:nvGraphicFramePr>
        <p:xfrm>
          <a:off x="251520" y="968852"/>
          <a:ext cx="8715436" cy="53874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3074"/>
                <a:gridCol w="7072362"/>
              </a:tblGrid>
              <a:tr h="8342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Доза</a:t>
                      </a:r>
                      <a:endParaRPr lang="ru-RU" sz="1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облучения, </a:t>
                      </a: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Гр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Признаки поражения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9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Признаков поражения нет.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63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8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При многократном облучении (10-30 суток) внешних призна</a:t>
                      </a:r>
                      <a:r>
                        <a:rPr lang="ru-RU" sz="1800" spc="-1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ков нет. При остром (однократном) облучении — у 10% тошно</a:t>
                      </a:r>
                      <a:r>
                        <a:rPr lang="ru-RU" sz="1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та, рвота, слабость.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8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8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При многократном (в течение 3 мес.) внешних признаков нет. </a:t>
                      </a:r>
                      <a:r>
                        <a:rPr lang="ru-RU" sz="1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При остром (однократном) появляются признаки лучевой болезни </a:t>
                      </a:r>
                      <a:r>
                        <a:rPr lang="en-US" sz="1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ru-RU" sz="1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степени.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42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8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При многократном - первые признаки лучевой болезни. При </a:t>
                      </a:r>
                      <a:r>
                        <a:rPr lang="ru-RU" sz="1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остром облучении - лучевая болезнь </a:t>
                      </a:r>
                      <a:r>
                        <a:rPr lang="en-US" sz="1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r>
                        <a:rPr lang="ru-RU" sz="1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степени. В большинстве случаев можно выздороветь.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42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20">
                          <a:effectLst/>
                          <a:latin typeface="Arial" pitchFamily="34" charset="0"/>
                          <a:cs typeface="Arial" pitchFamily="34" charset="0"/>
                        </a:rPr>
                        <a:t>4-6</a:t>
                      </a:r>
                      <a:endParaRPr lang="ru-RU" sz="18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Лучевая болезнь </a:t>
                      </a:r>
                      <a:r>
                        <a:rPr lang="en-US" sz="1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III</a:t>
                      </a:r>
                      <a:r>
                        <a:rPr lang="ru-RU" sz="1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степени. Головная боль, температура, сла­</a:t>
                      </a:r>
                      <a:r>
                        <a:rPr lang="ru-RU" sz="1800" spc="-1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бость, тошнота, рвота, понос, кровоизлияние внутрь, изменение состава крови. При отсутствии лечения наступает смерть.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Более 6</a:t>
                      </a:r>
                      <a:endParaRPr lang="ru-RU" sz="18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 большинстве случаев - смертельный исход.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Более 10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2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Молниеносная форма лучевой болезни, гибель в первые сутки.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2A4DF-93DF-4E3B-B139-0FB93F51C31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0"/>
          <p:cNvSpPr>
            <a:spLocks noChangeArrowheads="1"/>
          </p:cNvSpPr>
          <p:nvPr/>
        </p:nvSpPr>
        <p:spPr bwMode="auto">
          <a:xfrm>
            <a:off x="179512" y="383381"/>
            <a:ext cx="8715436" cy="61555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       </a:t>
            </a:r>
          </a:p>
          <a:p>
            <a:pPr indent="363538" algn="just"/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Основными мероприятиями по защите населения при радиоактивном загрязнении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(заражении) являются: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оповещение об опасности радиоактивного загрязнения;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укрытие в защитных сооружениях (убежища, ПРУ), а при их отсутствии, в зданиях с немедленной герметизацией окон, дверей, вентиляционных отверстий;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использование индивидуальных средств защиты (противогазов, респираторов),  а при их отсутствии – ватно-марлевых повязок;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использование профилактических противорадиационных препаратов из КИМГЗ;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организация и проведение индивидуального дозиметрического контроля;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исключение потребления загрязненных продуктов и воды;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соблюдение правил (режимов) поведения людей на  загрязненной территории;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эвакуация населения, при необходимости, с загрязненных территорий;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ограничение доступа на загрязненную территорию;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санитарная обработка людей, дезактивация одежды, техники, сооружений и других объектов.</a:t>
            </a:r>
            <a:endParaRPr lang="ru-RU" sz="19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2A4DF-93DF-4E3B-B139-0FB93F51C31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20276650_48-phonoteka_org-p-norma-radioaktivnogo-fona-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357562"/>
            <a:ext cx="4357686" cy="326826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51520" y="533712"/>
            <a:ext cx="8643998" cy="5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63538" algn="just"/>
            <a:endParaRPr lang="ru-RU" sz="1900" dirty="0" smtClean="0">
              <a:cs typeface="Times New Roman" pitchFamily="18" charset="0"/>
            </a:endParaRPr>
          </a:p>
          <a:p>
            <a:pPr indent="363538" algn="just"/>
            <a:r>
              <a:rPr lang="ru-RU" sz="1900" dirty="0" smtClean="0">
                <a:latin typeface="Arial" pitchFamily="34" charset="0"/>
                <a:cs typeface="Arial" pitchFamily="34" charset="0"/>
              </a:rPr>
              <a:t>Правила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поведения людей на зараженном радиоактивными веществами районе определяются радиационной обстановкой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363538" algn="just"/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Дозиметрический 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контроль -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организуется и проводится в соответствии с "Положением о дозиметрическом и химическом контроле в ГО". </a:t>
            </a:r>
          </a:p>
          <a:p>
            <a:pPr algn="just"/>
            <a:r>
              <a:rPr lang="ru-RU" sz="1900" dirty="0">
                <a:latin typeface="Arial" pitchFamily="34" charset="0"/>
                <a:cs typeface="Arial" pitchFamily="34" charset="0"/>
              </a:rPr>
              <a:t>ДК проводится с целью: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предотвращения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переобучения и поражения людей 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изучения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данных для оценки состояния сил ГО и населения;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определения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объема работ по санитарной обработке и 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обеззараживанию.</a:t>
            </a:r>
          </a:p>
          <a:p>
            <a:pPr indent="363538" algn="just"/>
            <a:r>
              <a:rPr lang="ru-RU" sz="1900" dirty="0" smtClean="0">
                <a:latin typeface="Arial" pitchFamily="34" charset="0"/>
                <a:cs typeface="Arial" pitchFamily="34" charset="0"/>
              </a:rPr>
              <a:t>Дозиметрический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контроль включает 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indent="363538" algn="just"/>
            <a:r>
              <a:rPr lang="ru-RU" sz="1900" dirty="0" smtClean="0">
                <a:latin typeface="Arial" pitchFamily="34" charset="0"/>
                <a:cs typeface="Arial" pitchFamily="34" charset="0"/>
              </a:rPr>
              <a:t>определение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суммарных доз 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indent="363538" algn="just"/>
            <a:r>
              <a:rPr lang="ru-RU" sz="1900" dirty="0" smtClean="0">
                <a:latin typeface="Arial" pitchFamily="34" charset="0"/>
                <a:cs typeface="Arial" pitchFamily="34" charset="0"/>
              </a:rPr>
              <a:t>облучения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людей и 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indent="363538" algn="just"/>
            <a:r>
              <a:rPr lang="ru-RU" sz="1900" dirty="0" smtClean="0">
                <a:latin typeface="Arial" pitchFamily="34" charset="0"/>
                <a:cs typeface="Arial" pitchFamily="34" charset="0"/>
              </a:rPr>
              <a:t>степени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заражения людей, техники, 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indent="363538" algn="just"/>
            <a:r>
              <a:rPr lang="ru-RU" sz="1900" dirty="0" smtClean="0">
                <a:latin typeface="Arial" pitchFamily="34" charset="0"/>
                <a:cs typeface="Arial" pitchFamily="34" charset="0"/>
              </a:rPr>
              <a:t>воды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, продовольствия, кормов 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indent="363538" algn="just"/>
            <a:r>
              <a:rPr lang="ru-RU" sz="19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др. материальных средств 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indent="363538" algn="just"/>
            <a:r>
              <a:rPr lang="ru-RU" sz="1900" dirty="0" smtClean="0">
                <a:latin typeface="Arial" pitchFamily="34" charset="0"/>
                <a:cs typeface="Arial" pitchFamily="34" charset="0"/>
              </a:rPr>
              <a:t>радиоактивными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веществами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2A4DF-93DF-4E3B-B139-0FB93F51C31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51520" y="521880"/>
            <a:ext cx="8715436" cy="60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lvl="0" algn="just">
              <a:tabLst>
                <a:tab pos="363538" algn="l"/>
              </a:tabLst>
            </a:pPr>
            <a:r>
              <a:rPr lang="ru-RU" sz="1900" b="1" dirty="0" err="1" smtClean="0">
                <a:latin typeface="Arial" pitchFamily="34" charset="0"/>
                <a:cs typeface="Arial" pitchFamily="34" charset="0"/>
              </a:rPr>
              <a:t>Аварийно-химически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опасное вещество (АХОВ) 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применяемое в промышленности и сельском хозяйстве, при аварийном выбросе (выливе) которого может произойти  заражение окружающей среды в поражающих живой организм концентрациях (токсодозах).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endParaRPr lang="ru-RU" sz="19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900" b="1" dirty="0">
                <a:latin typeface="Arial" pitchFamily="34" charset="0"/>
                <a:cs typeface="Arial" pitchFamily="34" charset="0"/>
              </a:rPr>
              <a:t>Токсикологическая классификация АХОВ</a:t>
            </a:r>
            <a:endParaRPr lang="ru-RU" sz="19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900" b="1" dirty="0">
                <a:latin typeface="Arial" pitchFamily="34" charset="0"/>
                <a:cs typeface="Arial" pitchFamily="34" charset="0"/>
              </a:rPr>
              <a:t>(по механизму действия на организм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900" dirty="0">
              <a:latin typeface="Arial" pitchFamily="34" charset="0"/>
              <a:cs typeface="Arial" pitchFamily="34" charset="0"/>
            </a:endParaRPr>
          </a:p>
          <a:p>
            <a:pPr indent="363538" algn="just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indent="363538" algn="just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indent="363538" algn="just"/>
            <a:r>
              <a:rPr lang="ru-RU" sz="15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1500" i="1" u="sng" dirty="0">
                <a:latin typeface="Arial" pitchFamily="34" charset="0"/>
                <a:cs typeface="Arial" pitchFamily="34" charset="0"/>
              </a:rPr>
              <a:t>. АХОВ с преимущественно удушающим действием: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 </a:t>
            </a:r>
          </a:p>
          <a:p>
            <a:pPr indent="363538" algn="just"/>
            <a:r>
              <a:rPr lang="ru-RU" sz="1500" dirty="0">
                <a:latin typeface="Arial" pitchFamily="34" charset="0"/>
                <a:cs typeface="Arial" pitchFamily="34" charset="0"/>
              </a:rPr>
              <a:t>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с выраженным прижигающим действием (хлор, треххлористый фосфор, оксихлорид фосфора); </a:t>
            </a:r>
          </a:p>
          <a:p>
            <a:pPr indent="363538" algn="just"/>
            <a:r>
              <a:rPr lang="ru-RU" sz="1500" dirty="0" smtClean="0">
                <a:latin typeface="Arial" pitchFamily="34" charset="0"/>
                <a:cs typeface="Arial" pitchFamily="34" charset="0"/>
              </a:rPr>
              <a:t>Б)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со слабым прижигающим действием (фосген, хлорпикрин, хлорид серы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). </a:t>
            </a:r>
            <a:endParaRPr lang="ru-RU" sz="1500" dirty="0">
              <a:latin typeface="Arial" pitchFamily="34" charset="0"/>
              <a:cs typeface="Arial" pitchFamily="34" charset="0"/>
            </a:endParaRPr>
          </a:p>
          <a:p>
            <a:pPr indent="363538" algn="just"/>
            <a:r>
              <a:rPr lang="ru-RU" sz="1500" dirty="0">
                <a:latin typeface="Arial" pitchFamily="34" charset="0"/>
                <a:cs typeface="Arial" pitchFamily="34" charset="0"/>
              </a:rPr>
              <a:t>2. </a:t>
            </a:r>
            <a:r>
              <a:rPr lang="ru-RU" sz="1500" i="1" u="sng" dirty="0">
                <a:latin typeface="Arial" pitchFamily="34" charset="0"/>
                <a:cs typeface="Arial" pitchFamily="34" charset="0"/>
              </a:rPr>
              <a:t>АХОВ с преимущественно общеядовитым действием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 (синильная кислота, хлорциан, окись углерода, нитробензол, динитрокрезол и др.). </a:t>
            </a:r>
          </a:p>
          <a:p>
            <a:pPr indent="363538" algn="just"/>
            <a:r>
              <a:rPr lang="ru-RU" sz="1500" dirty="0">
                <a:latin typeface="Arial" pitchFamily="34" charset="0"/>
                <a:cs typeface="Arial" pitchFamily="34" charset="0"/>
              </a:rPr>
              <a:t>3. </a:t>
            </a:r>
            <a:r>
              <a:rPr lang="ru-RU" sz="1500" i="1" u="sng" dirty="0">
                <a:latin typeface="Arial" pitchFamily="34" charset="0"/>
                <a:cs typeface="Arial" pitchFamily="34" charset="0"/>
              </a:rPr>
              <a:t>АХОВ, обладающие удушающим и общеядовитым действием: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 </a:t>
            </a:r>
          </a:p>
          <a:p>
            <a:pPr indent="363538" algn="just"/>
            <a:r>
              <a:rPr lang="ru-RU" sz="1500" dirty="0">
                <a:latin typeface="Arial" pitchFamily="34" charset="0"/>
                <a:cs typeface="Arial" pitchFamily="34" charset="0"/>
              </a:rPr>
              <a:t>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с выраженным прижигающим действием (акрилнитрил); </a:t>
            </a:r>
          </a:p>
          <a:p>
            <a:pPr indent="363538" algn="just"/>
            <a:r>
              <a:rPr lang="ru-RU" sz="1500" dirty="0">
                <a:latin typeface="Arial" pitchFamily="34" charset="0"/>
                <a:cs typeface="Arial" pitchFamily="34" charset="0"/>
              </a:rPr>
              <a:t>Б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со слабым прижигающим действием (сернистый ангидрид, сероводород, окислы азота). </a:t>
            </a:r>
          </a:p>
          <a:p>
            <a:pPr indent="363538" algn="just"/>
            <a:r>
              <a:rPr lang="ru-RU" sz="1500" dirty="0">
                <a:latin typeface="Arial" pitchFamily="34" charset="0"/>
                <a:cs typeface="Arial" pitchFamily="34" charset="0"/>
              </a:rPr>
              <a:t>4. </a:t>
            </a:r>
            <a:r>
              <a:rPr lang="ru-RU" sz="1500" i="1" u="sng" dirty="0">
                <a:latin typeface="Arial" pitchFamily="34" charset="0"/>
                <a:cs typeface="Arial" pitchFamily="34" charset="0"/>
              </a:rPr>
              <a:t>АХОВ, действующие на генерацию, проведение и передачу нервного импульса – нейротропные яды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 (фосфорорганические соединения, сероуглерод). </a:t>
            </a:r>
          </a:p>
          <a:p>
            <a:pPr indent="363538" algn="just"/>
            <a:r>
              <a:rPr lang="ru-RU" sz="1500" dirty="0">
                <a:latin typeface="Arial" pitchFamily="34" charset="0"/>
                <a:cs typeface="Arial" pitchFamily="34" charset="0"/>
              </a:rPr>
              <a:t>5. </a:t>
            </a:r>
            <a:r>
              <a:rPr lang="ru-RU" sz="1500" i="1" u="sng" dirty="0">
                <a:latin typeface="Arial" pitchFamily="34" charset="0"/>
                <a:cs typeface="Arial" pitchFamily="34" charset="0"/>
              </a:rPr>
              <a:t>АХОВ, обладающие удушающим и нейротропным действием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 (аммиак). </a:t>
            </a:r>
          </a:p>
          <a:p>
            <a:pPr indent="363538" algn="just"/>
            <a:r>
              <a:rPr lang="ru-RU" sz="1500" dirty="0">
                <a:latin typeface="Arial" pitchFamily="34" charset="0"/>
                <a:cs typeface="Arial" pitchFamily="34" charset="0"/>
              </a:rPr>
              <a:t>6. </a:t>
            </a:r>
            <a:r>
              <a:rPr lang="ru-RU" sz="1500" i="1" u="sng" dirty="0">
                <a:latin typeface="Arial" pitchFamily="34" charset="0"/>
                <a:cs typeface="Arial" pitchFamily="34" charset="0"/>
              </a:rPr>
              <a:t>АХОВ с преимущественно цитотоксическим действием: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 </a:t>
            </a:r>
          </a:p>
          <a:p>
            <a:pPr indent="363538" algn="just"/>
            <a:r>
              <a:rPr lang="ru-RU" sz="1500" dirty="0">
                <a:latin typeface="Arial" pitchFamily="34" charset="0"/>
                <a:cs typeface="Arial" pitchFamily="34" charset="0"/>
              </a:rPr>
              <a:t>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метаболические яды (этиленоксид, бромметил, хлорметил, диметилсульфат и др.); </a:t>
            </a:r>
          </a:p>
          <a:p>
            <a:pPr indent="363538" algn="just"/>
            <a:r>
              <a:rPr lang="ru-RU" sz="1500" dirty="0">
                <a:latin typeface="Arial" pitchFamily="34" charset="0"/>
                <a:cs typeface="Arial" pitchFamily="34" charset="0"/>
              </a:rPr>
              <a:t>Б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вещества, нарушающие обмен веществ (диоксин).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2A4DF-93DF-4E3B-B139-0FB93F51C31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5" name="Рисунок 4" descr="пути отстоя подвижного соста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5" y="1196752"/>
            <a:ext cx="4051103" cy="1592083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3629</TotalTime>
  <Words>2001</Words>
  <Application>Microsoft Office PowerPoint</Application>
  <PresentationFormat>Экран (4:3)</PresentationFormat>
  <Paragraphs>188</Paragraphs>
  <Slides>18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Constantia</vt:lpstr>
      <vt:lpstr>Times New Roman</vt:lpstr>
      <vt:lpstr>Wingdings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УМС ГОЧС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НОРМАТИВНО-ПРАВОВОЕ РЕГУЛИРОВАНИЕ ПО ОРГАНИЗАЦИИ И ОСУЩЕСТВЛЕНИЮ ОБУЧЕНИЯ НАСЕЛЕНИЯ В ОБЛАСТИ ГО, ЗАЩИТЫ ОТ ЧС, ПОЖАРНОЙ БЕЗОПАСНОСТИ И БЕЗОПАСНОСТИ ЛЮДЕЙ НА ВОДНЫХ ОБЪЕКТАХ</dc:title>
  <dc:creator>Сергей Иванович</dc:creator>
  <cp:lastModifiedBy>RePack by Diakov</cp:lastModifiedBy>
  <cp:revision>323</cp:revision>
  <dcterms:created xsi:type="dcterms:W3CDTF">2009-07-14T06:41:12Z</dcterms:created>
  <dcterms:modified xsi:type="dcterms:W3CDTF">2022-11-23T08:56:32Z</dcterms:modified>
</cp:coreProperties>
</file>