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2.xml" ContentType="application/inkml+xml"/>
  <Override PartName="/ppt/notesSlides/notesSlide14.xml" ContentType="application/vnd.openxmlformats-officedocument.presentationml.notesSlide+xml"/>
  <Override PartName="/ppt/ink/ink3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4.xml" ContentType="application/inkml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32"/>
  </p:notesMasterIdLst>
  <p:sldIdLst>
    <p:sldId id="421" r:id="rId2"/>
    <p:sldId id="482" r:id="rId3"/>
    <p:sldId id="481" r:id="rId4"/>
    <p:sldId id="483" r:id="rId5"/>
    <p:sldId id="484" r:id="rId6"/>
    <p:sldId id="485" r:id="rId7"/>
    <p:sldId id="509" r:id="rId8"/>
    <p:sldId id="486" r:id="rId9"/>
    <p:sldId id="487" r:id="rId10"/>
    <p:sldId id="488" r:id="rId11"/>
    <p:sldId id="489" r:id="rId12"/>
    <p:sldId id="490" r:id="rId13"/>
    <p:sldId id="491" r:id="rId14"/>
    <p:sldId id="492" r:id="rId15"/>
    <p:sldId id="493" r:id="rId16"/>
    <p:sldId id="494" r:id="rId17"/>
    <p:sldId id="495" r:id="rId18"/>
    <p:sldId id="496" r:id="rId19"/>
    <p:sldId id="497" r:id="rId20"/>
    <p:sldId id="498" r:id="rId21"/>
    <p:sldId id="499" r:id="rId22"/>
    <p:sldId id="500" r:id="rId23"/>
    <p:sldId id="501" r:id="rId24"/>
    <p:sldId id="502" r:id="rId25"/>
    <p:sldId id="503" r:id="rId26"/>
    <p:sldId id="504" r:id="rId27"/>
    <p:sldId id="505" r:id="rId28"/>
    <p:sldId id="506" r:id="rId29"/>
    <p:sldId id="507" r:id="rId30"/>
    <p:sldId id="508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33FF"/>
    <a:srgbClr val="FFCCFF"/>
    <a:srgbClr val="33CCFF"/>
    <a:srgbClr val="66FF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3" autoAdjust="0"/>
    <p:restoredTop sz="86415" autoAdjust="0"/>
  </p:normalViewPr>
  <p:slideViewPr>
    <p:cSldViewPr>
      <p:cViewPr varScale="1">
        <p:scale>
          <a:sx n="97" d="100"/>
          <a:sy n="97" d="100"/>
        </p:scale>
        <p:origin x="162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4-09-24T09:58:08.012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0,'49'0,"-25"0,1 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7.78598" units="1/cm"/>
          <inkml:channelProperty channel="Y" name="resolution" value="37.83251" units="1/cm"/>
        </inkml:channelProperties>
      </inkml:inkSource>
      <inkml:timestamp xml:id="ts0" timeString="2021-03-26T08:20:56.776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7.78598" units="1/cm"/>
          <inkml:channelProperty channel="Y" name="resolution" value="37.83251" units="1/cm"/>
        </inkml:channelProperties>
      </inkml:inkSource>
      <inkml:timestamp xml:id="ts0" timeString="2021-03-26T08:25:01.770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7.78598" units="1/cm"/>
          <inkml:channelProperty channel="Y" name="resolution" value="37.83251" units="1/cm"/>
        </inkml:channelProperties>
      </inkml:inkSource>
      <inkml:timestamp xml:id="ts0" timeString="2021-03-26T08:29:30.708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B7FBE4-87CD-4515-8043-EC05A80C7B10}" type="datetimeFigureOut">
              <a:rPr lang="ru-RU"/>
              <a:pPr>
                <a:defRPr/>
              </a:pPr>
              <a:t>22.11.2022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847DB59-06FC-4441-A2C0-3E851E1CFB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773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6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097FA3-FE27-48FE-B916-C966EDBB3F05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39875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9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57A96F-89C6-4F5F-B5AE-CC6F956DDEBB}" type="slidenum">
              <a:rPr lang="ru-RU" smtClean="0"/>
              <a:pPr/>
              <a:t>16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78132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0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37585-5BEE-4371-8AB9-1DF6146B1EE4}" type="slidenum">
              <a:rPr lang="ru-RU" smtClean="0"/>
              <a:pPr/>
              <a:t>17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3685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081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6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E93C08-5B12-4AA0-8EA4-CF722DB49542}" type="slidenum">
              <a:rPr lang="ru-RU" smtClean="0"/>
              <a:pPr/>
              <a:t>19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37519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19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801679-AD6D-45C7-9517-6DDE8E13B0AD}" type="slidenum">
              <a:rPr lang="ru-RU" smtClean="0"/>
              <a:pPr/>
              <a:t>23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98561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20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E8427E-910F-4532-809D-BD79E36A5963}" type="slidenum">
              <a:rPr lang="ru-RU" smtClean="0"/>
              <a:pPr/>
              <a:t>24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59317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1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935941-8258-4ECD-9EE9-B37AC371ACC7}" type="slidenum">
              <a:rPr lang="ru-RU" smtClean="0"/>
              <a:pPr/>
              <a:t>29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34591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4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1AFA0D-297C-417F-97D6-D69F31C34952}" type="slidenum">
              <a:rPr lang="ru-RU" smtClean="0"/>
              <a:pPr/>
              <a:t>30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9887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7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B7E5F9-CA58-466B-A20A-DAB171C96972}" type="slidenum">
              <a:rPr lang="ru-RU" smtClean="0"/>
              <a:pPr/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6475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81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38E294-7AD3-4454-ACA8-EC1D0E90AB92}" type="slidenum">
              <a:rPr lang="ru-RU" smtClean="0"/>
              <a:pPr/>
              <a:t>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3869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3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69F5E9-0C26-4063-AFEE-C6B6647FEF8A}" type="slidenum">
              <a:rPr lang="ru-RU" smtClean="0"/>
              <a:pPr/>
              <a:t>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67291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7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1B002A-0875-4132-96D2-8044F255AD3F}" type="slidenum">
              <a:rPr lang="ru-RU" smtClean="0"/>
              <a:pPr/>
              <a:t>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35044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8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2ABBBD-5066-4B2A-B4EE-FDB8E21A4BD1}" type="slidenum">
              <a:rPr lang="ru-RU" smtClean="0"/>
              <a:pPr/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2779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4A6EB3-28FC-4CE3-9A0D-91C0B016345B}" type="slidenum">
              <a:rPr lang="ru-RU" smtClean="0"/>
              <a:pPr/>
              <a:t>10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2028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502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7DB59-06FC-4441-A2C0-3E851E1CFBF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17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F62EF-C6E0-4A5B-B6A8-85F8404E28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FBEB4-1600-49CD-8199-F1C6913B7E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C9383-C56A-42D8-9B2C-EE63B9FF86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98B79-8801-4A8D-B941-671A9BBCC5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DFEEB-C0F1-4F35-BA7E-7F74AFE854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1D085-8DF3-473D-870B-AE01555189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53194-DE2D-487B-84E9-F2C20F8AD1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6C5B32-D338-4128-A0F8-B42013FDF7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2A4DF-93DF-4E3B-B139-0FB93F51C3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E475A4-CDC0-44A4-95BD-B3429F8063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FF41A73-C493-4B6C-8F64-C5D52C0798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BCF62EF-C6E0-4A5B-B6A8-85F8404E28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&#1092;&#1080;&#1083;&#1100;&#1090;&#1088;/&#1086;&#1073;&#1083;9.jpg" TargetMode="External"/><Relationship Id="rId18" Type="http://schemas.openxmlformats.org/officeDocument/2006/relationships/image" Target="../media/image33.jpeg"/><Relationship Id="rId3" Type="http://schemas.openxmlformats.org/officeDocument/2006/relationships/image" Target="file:///D:\&#1051;&#1086;&#1087;&#1072;&#1090;&#1080;&#1085;\&#1092;&#1080;&#1083;&#1100;&#1090;&#1088;\&#1086;&#1073;&#1083;14.jpg" TargetMode="External"/><Relationship Id="rId21" Type="http://schemas.openxmlformats.org/officeDocument/2006/relationships/image" Target="&#1092;&#1080;&#1083;&#1100;&#1090;&#1088;/&#1086;&#1073;&#1083;17.jpg" TargetMode="External"/><Relationship Id="rId7" Type="http://schemas.openxmlformats.org/officeDocument/2006/relationships/image" Target="&#1092;&#1080;&#1083;&#1100;&#1090;&#1088;/&#1086;&#1073;&#1083;5.jpg" TargetMode="External"/><Relationship Id="rId12" Type="http://schemas.openxmlformats.org/officeDocument/2006/relationships/image" Target="../media/image30.jpeg"/><Relationship Id="rId17" Type="http://schemas.openxmlformats.org/officeDocument/2006/relationships/image" Target="&#1092;&#1080;&#1083;&#1100;&#1090;&#1088;/&#1088;&#1077;&#1089;14.jpg" TargetMode="External"/><Relationship Id="rId25" Type="http://schemas.openxmlformats.org/officeDocument/2006/relationships/image" Target="&#1092;&#1080;&#1083;&#1100;&#1090;&#1088;/&#1075;-&#1072;_1.jpg" TargetMode="External"/><Relationship Id="rId2" Type="http://schemas.openxmlformats.org/officeDocument/2006/relationships/image" Target="../media/image25.jpeg"/><Relationship Id="rId16" Type="http://schemas.openxmlformats.org/officeDocument/2006/relationships/image" Target="../media/image32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file:///D:\&#1051;&#1086;&#1087;&#1072;&#1090;&#1080;&#1085;\&#1092;&#1080;&#1083;&#1100;&#1090;&#1088;\&#1086;&#1073;&#1083;1.jpg" TargetMode="External"/><Relationship Id="rId24" Type="http://schemas.openxmlformats.org/officeDocument/2006/relationships/image" Target="../media/image36.jpeg"/><Relationship Id="rId5" Type="http://schemas.openxmlformats.org/officeDocument/2006/relationships/image" Target="&#1092;&#1080;&#1083;&#1100;&#1090;&#1088;/&#1086;&#1073;&#1083;4.jpg" TargetMode="External"/><Relationship Id="rId15" Type="http://schemas.openxmlformats.org/officeDocument/2006/relationships/image" Target="&#1092;&#1080;&#1083;&#1100;&#1090;&#1088;/&#1088;&#1077;&#1089;16.jpg" TargetMode="External"/><Relationship Id="rId23" Type="http://schemas.openxmlformats.org/officeDocument/2006/relationships/image" Target="&#1092;&#1080;&#1083;&#1100;&#1090;&#1088;/&#1088;&#1077;&#1089;12.jpg" TargetMode="External"/><Relationship Id="rId10" Type="http://schemas.openxmlformats.org/officeDocument/2006/relationships/image" Target="../media/image29.jpeg"/><Relationship Id="rId19" Type="http://schemas.openxmlformats.org/officeDocument/2006/relationships/image" Target="&#1092;&#1080;&#1083;&#1100;&#1090;&#1088;/&#1088;&#1077;&#1089;15.jpg" TargetMode="External"/><Relationship Id="rId4" Type="http://schemas.openxmlformats.org/officeDocument/2006/relationships/image" Target="../media/image26.jpeg"/><Relationship Id="rId9" Type="http://schemas.openxmlformats.org/officeDocument/2006/relationships/image" Target="file:///D:\&#1051;&#1086;&#1087;&#1072;&#1090;&#1080;&#1085;\&#1092;&#1080;&#1083;&#1100;&#1090;&#1088;\&#1086;&#1073;&#1083;12.jpg" TargetMode="External"/><Relationship Id="rId14" Type="http://schemas.openxmlformats.org/officeDocument/2006/relationships/image" Target="../media/image31.jpeg"/><Relationship Id="rId2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customXml" Target="../ink/ink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file:///D:\Andrew\&#1044;&#1048;&#1057;&#1050;&#1048;\&#1042;&#1059;&#1056;&#1061;&#1041;&#1047;\&#1041;&#1040;&#1047;&#1040;\&#1060;&#1086;&#1090;&#1086;%20&#1086;&#1073;&#1088;&#1072;&#1079;&#1094;&#1086;&#1074;\&#1057;&#1088;&#1077;&#1076;&#1089;&#1090;&#1074;&#1072;%20&#1079;&#1072;&#1097;&#1080;&#1090;&#1099;\&#1050;&#1086;&#1078;&#1080;\&#1050;&#1047;&#1055;.jpg" TargetMode="External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90.emf"/><Relationship Id="rId4" Type="http://schemas.openxmlformats.org/officeDocument/2006/relationships/image" Target="../media/image45.jpeg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2564904"/>
            <a:ext cx="8643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 индивидуальной защиты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01" y="83671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ГОБУ ДПО ЯО «УЧЕБНО-МЕТОДИЧЕСКИЙ ЦЕНТР ПО ГРАЖДАНСКОЙ ОБОРОНЕ И ЧРЕЗВЫЧАЙНЫМ СИТУАЦИЯ»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5949280"/>
            <a:ext cx="2067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Ярославль, 2022 г.</a:t>
            </a:r>
          </a:p>
        </p:txBody>
      </p:sp>
      <p:pic>
        <p:nvPicPr>
          <p:cNvPr id="10" name="Рисунок 9" descr="C:\Users\Comp001\Desktop\Рисунок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48680"/>
            <a:ext cx="1643074" cy="15716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16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5580063" y="2133600"/>
            <a:ext cx="2665412" cy="184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spcBef>
                <a:spcPct val="5000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Прием жидкости в надетом противогазе</a:t>
            </a:r>
          </a:p>
        </p:txBody>
      </p:sp>
    </p:spTree>
    <p:extLst>
      <p:ext uri="{BB962C8B-B14F-4D97-AF65-F5344CB8AC3E}">
        <p14:creationId xmlns:p14="http://schemas.microsoft.com/office/powerpoint/2010/main" val="3123528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8" y="4247375"/>
            <a:ext cx="1368425" cy="144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 descr="C:\Documents and Settings\user\Рабочий стол\Рисунок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4687"/>
            <a:ext cx="1455416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693119" y="172551"/>
            <a:ext cx="2374055" cy="32104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229" name="TextBox 12"/>
          <p:cNvSpPr txBox="1">
            <a:spLocks noChangeArrowheads="1"/>
          </p:cNvSpPr>
          <p:nvPr/>
        </p:nvSpPr>
        <p:spPr bwMode="auto">
          <a:xfrm>
            <a:off x="1759800" y="468838"/>
            <a:ext cx="2343983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ru-RU" sz="12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Предназначены для защиты органов дыхания, лица и глаз взрослого населения страны, в том числе личного состава (НФГО) от ОВ ВП, радиоактивной пыли (РП), биологических аэрозолей, </a:t>
            </a:r>
            <a:r>
              <a:rPr lang="ru-RU" sz="12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аварийно</a:t>
            </a:r>
            <a:r>
              <a:rPr lang="ru-RU" sz="12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химических опасных веществ (АХОВ) и </a:t>
            </a:r>
            <a:r>
              <a:rPr lang="ru-RU" sz="12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аварийно</a:t>
            </a:r>
            <a:r>
              <a:rPr lang="ru-RU" sz="12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химических опасных веществ ингаляционного действия (АХОВИД).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1" y="5705475"/>
            <a:ext cx="3672681" cy="1152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231" name="TextBox 16"/>
          <p:cNvSpPr txBox="1">
            <a:spLocks noChangeArrowheads="1"/>
          </p:cNvSpPr>
          <p:nvPr/>
        </p:nvSpPr>
        <p:spPr bwMode="auto">
          <a:xfrm>
            <a:off x="0" y="0"/>
            <a:ext cx="24114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ГП-7ВМТ</a:t>
            </a:r>
            <a:r>
              <a:rPr lang="ru-RU" sz="2800" b="1" u="sng">
                <a:solidFill>
                  <a:srgbClr val="002060"/>
                </a:solidFill>
              </a:rPr>
              <a:t/>
            </a:r>
            <a:br>
              <a:rPr lang="ru-RU" sz="2800" b="1" u="sng">
                <a:solidFill>
                  <a:srgbClr val="002060"/>
                </a:solidFill>
              </a:rPr>
            </a:br>
            <a:endParaRPr lang="ru-RU"/>
          </a:p>
        </p:txBody>
      </p:sp>
      <p:sp>
        <p:nvSpPr>
          <p:cNvPr id="52232" name="TextBox 18"/>
          <p:cNvSpPr txBox="1">
            <a:spLocks noChangeArrowheads="1"/>
          </p:cNvSpPr>
          <p:nvPr/>
        </p:nvSpPr>
        <p:spPr bwMode="auto">
          <a:xfrm>
            <a:off x="-1" y="1691482"/>
            <a:ext cx="20161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 dirty="0">
                <a:solidFill>
                  <a:srgbClr val="002060"/>
                </a:solidFill>
              </a:rPr>
              <a:t>ГП-7Б Универсал</a:t>
            </a:r>
            <a:r>
              <a:rPr lang="ru-RU" sz="2800" b="1" u="sng" dirty="0">
                <a:solidFill>
                  <a:srgbClr val="002060"/>
                </a:solidFill>
              </a:rPr>
              <a:t/>
            </a:r>
            <a:br>
              <a:rPr lang="ru-RU" sz="2800" b="1" u="sng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52233" name="TextBox 19"/>
          <p:cNvSpPr txBox="1">
            <a:spLocks noChangeArrowheads="1"/>
          </p:cNvSpPr>
          <p:nvPr/>
        </p:nvSpPr>
        <p:spPr bwMode="auto">
          <a:xfrm>
            <a:off x="0" y="3961605"/>
            <a:ext cx="2232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ГП-9</a:t>
            </a:r>
            <a:b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4" name="TextBox 21"/>
          <p:cNvSpPr txBox="1">
            <a:spLocks noChangeArrowheads="1"/>
          </p:cNvSpPr>
          <p:nvPr/>
        </p:nvSpPr>
        <p:spPr bwMode="auto">
          <a:xfrm>
            <a:off x="89453" y="5783579"/>
            <a:ext cx="36726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Предназначен для защиты органов дыхания, лица и глаз личного состава аварийно-спасательных формирований МЧС, населения и промышленного персонала от воздействия ОВ, ОБВ, РВ, АХОВ и паров ртути. </a:t>
            </a:r>
          </a:p>
        </p:txBody>
      </p:sp>
      <p:sp>
        <p:nvSpPr>
          <p:cNvPr id="52235" name="TextBox 14"/>
          <p:cNvSpPr txBox="1">
            <a:spLocks noChangeArrowheads="1"/>
          </p:cNvSpPr>
          <p:nvPr/>
        </p:nvSpPr>
        <p:spPr bwMode="auto">
          <a:xfrm>
            <a:off x="611560" y="4247375"/>
            <a:ext cx="5399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533792"/>
              </p:ext>
            </p:extLst>
          </p:nvPr>
        </p:nvGraphicFramePr>
        <p:xfrm>
          <a:off x="4140200" y="-25399"/>
          <a:ext cx="5003800" cy="6888170"/>
        </p:xfrm>
        <a:graphic>
          <a:graphicData uri="http://schemas.openxmlformats.org/drawingml/2006/table">
            <a:tbl>
              <a:tblPr/>
              <a:tblGrid>
                <a:gridCol w="1128767"/>
                <a:gridCol w="1204018"/>
                <a:gridCol w="903014"/>
                <a:gridCol w="766624"/>
                <a:gridCol w="1001377"/>
              </a:tblGrid>
              <a:tr h="1527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Опасное химическое вещество(ОХВ)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Концентрация ОХВ в воздухе</a:t>
                      </a:r>
                      <a:endParaRPr kumimoji="0" lang="ru-RU" sz="105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защитного действия, мин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ГП-7ВМТ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защитного действия, мин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ГП-7Б Универсал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защитного действия, мин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аммиак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6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сероводород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256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Серы диоксид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256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хлор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/15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цианводород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6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хлорциан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циклогексан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41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Пары ртути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41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Синильная кислота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3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декан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41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тетраэтилсвинец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41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этилмеркаптан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3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нитробензол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3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фенол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3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фурфурол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7" name="Правая фигурная скобка 16"/>
          <p:cNvSpPr/>
          <p:nvPr/>
        </p:nvSpPr>
        <p:spPr>
          <a:xfrm>
            <a:off x="1476375" y="620713"/>
            <a:ext cx="215900" cy="172878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435853" y="4414466"/>
            <a:ext cx="287337" cy="13668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2411413" y="3500438"/>
            <a:ext cx="1441450" cy="11636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52343" name="TextBox 22"/>
          <p:cNvSpPr txBox="1">
            <a:spLocks noChangeArrowheads="1"/>
          </p:cNvSpPr>
          <p:nvPr/>
        </p:nvSpPr>
        <p:spPr bwMode="auto">
          <a:xfrm>
            <a:off x="2555875" y="3573463"/>
            <a:ext cx="12239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Сравнение по защитным свойствам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3851275" y="4076700"/>
            <a:ext cx="215900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2345" name="Picture 1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61" y="1929796"/>
            <a:ext cx="1435853" cy="203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7177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6" name="Picture 2" descr="H:\сиз\01 продукция ЭХМЗ\01 ЭХМЗ листовки в фото\листовки 2013 гп-21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6038" y="0"/>
            <a:ext cx="5287962" cy="737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3" descr="H:\сиз\01 продукция ЭХМЗ\01 ЭХМЗ листовки в фото\листовки 2013 гп-21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579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722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86000" y="5491163"/>
              <a:ext cx="44450" cy="1587"/>
            </p14:xfrm>
          </p:contentPart>
        </mc:Choice>
        <mc:Fallback xmlns="">
          <p:pic>
            <p:nvPicPr>
              <p:cNvPr id="30722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6604" y="5449901"/>
                <a:ext cx="63242" cy="841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7333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12437" y="289862"/>
            <a:ext cx="537539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Противогаз </a:t>
            </a:r>
            <a:r>
              <a:rPr lang="ru-RU" sz="2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ПДФ-2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ВЗ 07 187.000 ТУ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Противогаз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детский фильтрующий ПДФ-2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предназначен для защиты органов дыхания, зрения и лица детей в возрасте старше 1,5 лет от отравляющих веществ, биологических аэрозолей и радиоактивной пыли (ОВ, ОБВ, РП).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Состав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Лицевая часть МД-4, гофрированный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шланг,фильтрующе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-поглощающая коробка ГП-7к, коробка с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незапотевающими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пленками, сумка для противогаза.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Маска МД-4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выпускается 3-х ростов: для дошкольников 1-2 рост, для школьников 2-3 рост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/>
          </a:p>
        </p:txBody>
      </p:sp>
      <p:pic>
        <p:nvPicPr>
          <p:cNvPr id="59395" name="Picture 3" descr="10540938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3524" y="917907"/>
            <a:ext cx="2746046" cy="299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79512" y="4740275"/>
            <a:ext cx="54102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Техническая характеристика противогаза детского ПДФ-2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показателя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ПДФ-2Д / ПДФ-2Ш </a:t>
            </a:r>
          </a:p>
          <a:p>
            <a:pPr>
              <a:spcBef>
                <a:spcPct val="500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Сопротивление постоянному потоку воздуха при объемном расходе воздуха 30 дм3/мин., Па, не более  178 </a:t>
            </a:r>
          </a:p>
          <a:p>
            <a:pPr>
              <a:spcBef>
                <a:spcPct val="500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Масса, г, не более  750 / 850 </a:t>
            </a:r>
          </a:p>
          <a:p>
            <a:pPr>
              <a:spcBef>
                <a:spcPct val="500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Гарантийный срок хранения, лет  10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8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3524" y="4031649"/>
            <a:ext cx="2746045" cy="234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Прямоугольник 7"/>
          <p:cNvSpPr>
            <a:spLocks noChangeArrowheads="1"/>
          </p:cNvSpPr>
          <p:nvPr/>
        </p:nvSpPr>
        <p:spPr bwMode="auto">
          <a:xfrm>
            <a:off x="6480377" y="6444154"/>
            <a:ext cx="2192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ПДФ-ТД, ПДФ-ТШ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099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5"/>
          <p:cNvPicPr>
            <a:picLocks noChangeAspect="1" noChangeArrowheads="1"/>
          </p:cNvPicPr>
          <p:nvPr/>
        </p:nvPicPr>
        <p:blipFill>
          <a:blip r:embed="rId2" cstate="print">
            <a:lum contrast="-18000"/>
          </a:blip>
          <a:srcRect l="3981" t="3938" r="3104" b="5052"/>
          <a:stretch>
            <a:fillRect/>
          </a:stretch>
        </p:blipFill>
        <p:spPr bwMode="auto">
          <a:xfrm>
            <a:off x="145709" y="1636049"/>
            <a:ext cx="2519363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rgbClr val="808080"/>
            </a:outerShdw>
          </a:effectLst>
        </p:spPr>
      </p:pic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107950" y="673527"/>
            <a:ext cx="8928100" cy="8923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248" tIns="45624" rIns="91248" bIns="45624" anchor="ctr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ПДФ-ГЗ ЗАЩИТНЫЙ КОМПЛЕКТ – ПРОТИВОГАЗ ДЕТСКИЙ ФИЛЬТРУЮЩИЙ ГРАЖДАНСКОЙ ЗАЩИТЫ С ПРИНУДИТЕЛЬНОЙ ПОДАЧЕЙ ВОЗДУХА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 8027-347-0579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731-20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2707123" y="1520633"/>
            <a:ext cx="6185357" cy="26312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248" tIns="45624" rIns="91248" bIns="45624" anchor="ctr">
            <a:spAutoFit/>
          </a:bodyPr>
          <a:lstStyle/>
          <a:p>
            <a:pPr algn="just">
              <a:defRPr/>
            </a:pPr>
            <a:r>
              <a:rPr lang="ru-RU" sz="15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Назначение</a:t>
            </a:r>
          </a:p>
          <a:p>
            <a:pPr algn="just">
              <a:defRPr/>
            </a:pPr>
            <a:r>
              <a:rPr lang="ru-RU" sz="15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Защитный комплект ПДФ-ГЗ предназначен для защиты детей школьного возраста от 7 до 12 лет (исполнение 1) и от 12 до 17 лет (исполнение 2) во время эвакуации из зараженной зоны в условиях военного времени и при чрезвычайных ситуациях в мирное время.</a:t>
            </a:r>
          </a:p>
          <a:p>
            <a:pPr algn="just">
              <a:defRPr/>
            </a:pPr>
            <a:r>
              <a:rPr lang="ru-RU" sz="15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Защитный комплект ПДФ-ГЗ защищает органы дыхания, глаза и кожу лица от отравляющих веществ, радиоактивной пыли, биологических аэрозолей, </a:t>
            </a:r>
            <a:r>
              <a:rPr lang="ru-RU" sz="15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аварийно</a:t>
            </a:r>
            <a:r>
              <a:rPr lang="ru-RU" sz="15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химически опасных веществ, радионуклидов йода и его органических соединений. </a:t>
            </a: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2663825" y="4005064"/>
            <a:ext cx="6228655" cy="17079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248" tIns="45624" rIns="91248" bIns="45624" anchor="ctr">
            <a:spAutoFit/>
          </a:bodyPr>
          <a:lstStyle/>
          <a:p>
            <a:pPr algn="just">
              <a:defRPr/>
            </a:pPr>
            <a:r>
              <a:rPr lang="ru-RU" sz="15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Принцип действия</a:t>
            </a:r>
            <a:r>
              <a:rPr lang="ru-RU" sz="15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комплекта ПДФ-ГЗ основан на подаче </a:t>
            </a:r>
            <a:r>
              <a:rPr lang="ru-RU" sz="15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микроэлектровентилятором</a:t>
            </a:r>
            <a:r>
              <a:rPr lang="ru-RU" sz="15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очищенного воздуха в защитный капюшон, где создается постоянное избыточное давление. Воздух от вредных веществ очищается в фильтрующе-поглощающих коробках ФПК-ГЗ. Через клапан избыточного давления из капюшона удаляется избыток влаги тепла и углекислого газа. </a:t>
            </a:r>
          </a:p>
        </p:txBody>
      </p:sp>
      <p:sp>
        <p:nvSpPr>
          <p:cNvPr id="63494" name="Rectangle 10"/>
          <p:cNvSpPr>
            <a:spLocks noChangeArrowheads="1"/>
          </p:cNvSpPr>
          <p:nvPr/>
        </p:nvSpPr>
        <p:spPr bwMode="auto">
          <a:xfrm>
            <a:off x="107950" y="5626366"/>
            <a:ext cx="8784530" cy="10154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248" tIns="45624" rIns="91248" bIns="45624" anchor="ctr">
            <a:spAutoFit/>
          </a:bodyPr>
          <a:lstStyle/>
          <a:p>
            <a:pPr algn="just"/>
            <a:r>
              <a:rPr lang="ru-RU" altLang="ru-RU" sz="15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Питание МЭВ осуществляется от автономного источника питания (две литиевые батарейки) с суммарным номинальным напряжением 7,2 В. Блок питания снабжен световым индикатором включения питания зеленого цвета, световым (красного цвета) и звуковым индикатором разряда источника питания. </a:t>
            </a:r>
          </a:p>
        </p:txBody>
      </p:sp>
    </p:spTree>
    <p:extLst>
      <p:ext uri="{BB962C8B-B14F-4D97-AF65-F5344CB8AC3E}">
        <p14:creationId xmlns:p14="http://schemas.microsoft.com/office/powerpoint/2010/main" val="2799857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КЗД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256582"/>
            <a:ext cx="3780259" cy="27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1547664" y="681961"/>
            <a:ext cx="6696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КАМЕРА ЗАЩИТНАЯ ДЕТСКАЯ КЗД-6</a:t>
            </a:r>
          </a:p>
        </p:txBody>
      </p:sp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395536" y="4076700"/>
            <a:ext cx="828092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5738" algn="just">
              <a:spcBef>
                <a:spcPct val="50000"/>
              </a:spcBef>
            </a:pPr>
            <a:r>
              <a:rPr lang="ru-RU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для защиты детей в возрасте до 1,5 лет от отравляющих веществ, радиоактивной пыли и бактериальных средств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аварийно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химически опасных веществ.</a:t>
            </a:r>
          </a:p>
          <a:p>
            <a:pPr indent="185738" algn="ctr">
              <a:spcBef>
                <a:spcPct val="50000"/>
              </a:spcBef>
            </a:pPr>
            <a:r>
              <a:rPr lang="ru-RU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характеристики</a:t>
            </a:r>
          </a:p>
          <a:p>
            <a:pPr indent="185738" algn="just">
              <a:lnSpc>
                <a:spcPct val="70000"/>
              </a:lnSpc>
              <a:spcBef>
                <a:spcPct val="500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Время непрерывного пребывания ребёнка в камере, час………………..от 0,5 до 6</a:t>
            </a:r>
          </a:p>
          <a:p>
            <a:pPr indent="185738" algn="just">
              <a:lnSpc>
                <a:spcPct val="70000"/>
              </a:lnSpc>
              <a:spcBef>
                <a:spcPct val="500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Температурный режим эксплуатации,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С………………………………..от -30 до +35</a:t>
            </a:r>
          </a:p>
          <a:p>
            <a:pPr indent="185738" algn="just">
              <a:lnSpc>
                <a:spcPct val="70000"/>
              </a:lnSpc>
              <a:spcBef>
                <a:spcPct val="500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Габаритные размеры, мм………………………………………………….1120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430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490</a:t>
            </a:r>
          </a:p>
          <a:p>
            <a:pPr indent="185738" algn="just">
              <a:lnSpc>
                <a:spcPct val="70000"/>
              </a:lnSpc>
              <a:spcBef>
                <a:spcPct val="500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Масса, кг………………………………………………………………………..4,5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28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КЗД-6 (1)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7563" y="1190188"/>
            <a:ext cx="7380312" cy="290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2051720" y="511967"/>
            <a:ext cx="53990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КЗД-6</a:t>
            </a:r>
          </a:p>
        </p:txBody>
      </p:sp>
      <p:graphicFrame>
        <p:nvGraphicFramePr>
          <p:cNvPr id="14848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469535"/>
              </p:ext>
            </p:extLst>
          </p:nvPr>
        </p:nvGraphicFramePr>
        <p:xfrm>
          <a:off x="250825" y="4327932"/>
          <a:ext cx="8713788" cy="1325880"/>
        </p:xfrm>
        <a:graphic>
          <a:graphicData uri="http://schemas.openxmlformats.org/drawingml/2006/table">
            <a:tbl>
              <a:tblPr/>
              <a:tblGrid>
                <a:gridCol w="2233613"/>
                <a:gridCol w="830262"/>
                <a:gridCol w="941388"/>
                <a:gridCol w="941387"/>
                <a:gridCol w="941388"/>
                <a:gridCol w="942975"/>
                <a:gridCol w="941387"/>
                <a:gridCol w="941388"/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Интервалы температур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наружного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 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воздуха, °С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от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 -20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до-15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от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-15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до-10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от 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-10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до +26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от 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+26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до +30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от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+30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до+33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от 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+33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до +34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от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 +34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до +35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Время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, 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ч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charset="0"/>
                        </a:rPr>
                        <a:t>6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*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1,5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Arial" charset="0"/>
                        </a:rPr>
                        <a:t>0,5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2738" name="Rectangle 34"/>
          <p:cNvSpPr>
            <a:spLocks noChangeArrowheads="1"/>
          </p:cNvSpPr>
          <p:nvPr/>
        </p:nvSpPr>
        <p:spPr bwMode="auto">
          <a:xfrm>
            <a:off x="250825" y="3933825"/>
            <a:ext cx="871378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Камера сохраняет свои защитные свойства в интервале температур от -30 до +35° С.</a:t>
            </a:r>
          </a:p>
        </p:txBody>
      </p:sp>
      <p:sp>
        <p:nvSpPr>
          <p:cNvPr id="148515" name="Rectangle 35"/>
          <p:cNvSpPr>
            <a:spLocks noChangeArrowheads="1"/>
          </p:cNvSpPr>
          <p:nvPr/>
        </p:nvSpPr>
        <p:spPr bwMode="auto">
          <a:xfrm>
            <a:off x="395536" y="5661248"/>
            <a:ext cx="896461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/>
              <a:t>* При условии обеспечения теплым питанием при отрицательных температурах.</a:t>
            </a:r>
          </a:p>
          <a:p>
            <a:pPr algn="ctr">
              <a:defRPr/>
            </a:pPr>
            <a:endParaRPr lang="ru-RU" sz="1600" b="1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20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Масса камеры не более 4,5 кг.</a:t>
            </a:r>
          </a:p>
        </p:txBody>
      </p:sp>
    </p:spTree>
    <p:extLst>
      <p:ext uri="{BB962C8B-B14F-4D97-AF65-F5344CB8AC3E}">
        <p14:creationId xmlns:p14="http://schemas.microsoft.com/office/powerpoint/2010/main" val="4034813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BE7FA0D-B2C9-44D3-831F-358DA2BDF4DC}" type="slidenum">
              <a:rPr lang="ru-RU" altLang="en-US" smtClean="0"/>
              <a:pPr/>
              <a:t>18</a:t>
            </a:fld>
            <a:endParaRPr lang="ru-RU" altLang="en-US" smtClean="0"/>
          </a:p>
        </p:txBody>
      </p:sp>
      <p:grpSp>
        <p:nvGrpSpPr>
          <p:cNvPr id="2" name="Group 133"/>
          <p:cNvGrpSpPr>
            <a:grpSpLocks/>
          </p:cNvGrpSpPr>
          <p:nvPr/>
        </p:nvGrpSpPr>
        <p:grpSpPr bwMode="auto">
          <a:xfrm>
            <a:off x="323309" y="722501"/>
            <a:ext cx="8534838" cy="5888516"/>
            <a:chOff x="-4193" y="630"/>
            <a:chExt cx="10018" cy="4675"/>
          </a:xfrm>
        </p:grpSpPr>
        <p:pic>
          <p:nvPicPr>
            <p:cNvPr id="1031" name="Picture 126" descr="~AUT00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036" y="721"/>
              <a:ext cx="4745" cy="2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Text Box 131"/>
            <p:cNvSpPr txBox="1">
              <a:spLocks noChangeArrowheads="1"/>
            </p:cNvSpPr>
            <p:nvPr/>
          </p:nvSpPr>
          <p:spPr bwMode="auto">
            <a:xfrm>
              <a:off x="963" y="630"/>
              <a:ext cx="4862" cy="1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r>
                <a:rPr lang="ru-RU" sz="2400" b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СРЕДСТВО ЗАЩИТЫ ДЕТЕЙ ДО 1,5 </a:t>
              </a:r>
              <a:r>
                <a:rPr lang="ru-RU" sz="2400" b="1" dirty="0" smtClean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ЛЕТ</a:t>
              </a:r>
            </a:p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r>
                <a:rPr lang="ru-RU" sz="2400" b="1" dirty="0" smtClean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СЗД-1,5</a:t>
              </a:r>
            </a:p>
            <a:p>
              <a:pPr>
                <a:lnSpc>
                  <a:spcPct val="75000"/>
                </a:lnSpc>
                <a:spcBef>
                  <a:spcPct val="50000"/>
                </a:spcBef>
              </a:pP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Предназначен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для защиты органов дыхания и кожи детей в возрасте до 1,5 лет от ОВ, РП, ОБВ, АХОВ, радионуклидов йода и его органических соединений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3" name="Text Box 132"/>
            <p:cNvSpPr txBox="1">
              <a:spLocks noChangeArrowheads="1"/>
            </p:cNvSpPr>
            <p:nvPr/>
          </p:nvSpPr>
          <p:spPr bwMode="auto">
            <a:xfrm>
              <a:off x="-4193" y="3179"/>
              <a:ext cx="8408" cy="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Основные технические характеристики: </a:t>
              </a:r>
            </a:p>
            <a:p>
              <a:pPr>
                <a:spcBef>
                  <a:spcPct val="50000"/>
                </a:spcBef>
              </a:pP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Обеспечение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защиты от 0В, РП, БС, радионуклидов йода и его органических соединений, АХОВ (фтористого и хлористого водорода, нитрила акриловой кислоты, аммиака, сернистого ангидрида, фосгена, хлора, сероводорода, сероуглерода, формальдегида, хлорпикрина). </a:t>
              </a:r>
            </a:p>
            <a:p>
              <a:pPr>
                <a:lnSpc>
                  <a:spcPct val="75000"/>
                </a:lnSpc>
                <a:spcBef>
                  <a:spcPct val="50000"/>
                </a:spcBef>
              </a:pP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Обеспечение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непрерывного пребывания ребенка в СЗД - до 6 часов;</a:t>
              </a:r>
            </a:p>
            <a:p>
              <a:pPr>
                <a:lnSpc>
                  <a:spcPct val="75000"/>
                </a:lnSpc>
                <a:spcBef>
                  <a:spcPct val="50000"/>
                </a:spcBef>
              </a:pP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Расход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подаваемого в СЗД очищенного воздуха - 45 </a:t>
              </a:r>
              <a:r>
                <a:rPr lang="ru-R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дм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/мин;</a:t>
              </a:r>
            </a:p>
            <a:p>
              <a:pPr>
                <a:lnSpc>
                  <a:spcPct val="75000"/>
                </a:lnSpc>
                <a:spcBef>
                  <a:spcPct val="50000"/>
                </a:spcBef>
              </a:pP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Гарантийный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срок хранения - 10лет;</a:t>
              </a:r>
            </a:p>
            <a:p>
              <a:pPr>
                <a:lnSpc>
                  <a:spcPct val="75000"/>
                </a:lnSpc>
                <a:spcBef>
                  <a:spcPct val="50000"/>
                </a:spcBef>
              </a:pP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Масса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-	 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2,5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кг.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584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95536" y="692696"/>
            <a:ext cx="8353425" cy="6335712"/>
          </a:xfrm>
          <a:prstGeom prst="rect">
            <a:avLst/>
          </a:prstGeom>
        </p:spPr>
        <p:txBody>
          <a:bodyPr/>
          <a:lstStyle/>
          <a:p>
            <a:pPr indent="357188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000" b="1" kern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РЕСПИРАТОРЫ</a:t>
            </a:r>
            <a:r>
              <a:rPr lang="ru-RU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357188" algn="ctr">
              <a:lnSpc>
                <a:spcPct val="80000"/>
              </a:lnSpc>
              <a:spcBef>
                <a:spcPct val="20000"/>
              </a:spcBef>
              <a:defRPr/>
            </a:pPr>
            <a:endParaRPr lang="ru-RU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Предназначены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 для защиты органов дыхания от аэрозолей, паров и газов опасных химических веществ.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u="sng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Достоинства респираторов: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обеспечивают более комфортные условия работы, чем противогазы;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оказывают меньшее сопротивление дыханию;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оказывают меньшее механическое давление на голову.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u="sng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Недостатки респираторов: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значительно ниже, по сравнению с противогазами, защитные свойства (могут применяться при концентрации паров и газов в воздухе, от1 до 100 ПДК, а аэрозолей – не более 1000 ПДК);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лицевые части респираторов типа полумасок, которые не защищают глаза и лицо полностью. 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Срок годности не менее 5 </a:t>
            </a:r>
            <a:r>
              <a:rPr lang="ru-R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лет.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endParaRPr lang="ru-RU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7188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u="sng" kern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назначению респираторы делятся на: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u="sng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противоаэрозольные</a:t>
            </a:r>
            <a:r>
              <a:rPr lang="ru-R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– предназначены для защиты органов дыхания от различных видов аэрозолей, присутствующих в воздухе, при объёмном содержании кислорода в воздухе не менее 18%;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u="sng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противогазовые 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– предназначены для защиты органов дыхания от вредных </a:t>
            </a:r>
            <a:r>
              <a:rPr lang="ru-RU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газо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- и парообразных веществ при объёмном содержании кислорода не менее 18%;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u="sng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противогазоаэрозольные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 -  предназначены для защиты органов дыхания от </a:t>
            </a:r>
            <a:r>
              <a:rPr lang="ru-RU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газо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- и парообразных вредных веществ и различных видов аэрозолей при объёмном содержании кислорода не менее 18%.</a:t>
            </a:r>
          </a:p>
          <a:p>
            <a:pPr indent="357188" algn="just">
              <a:lnSpc>
                <a:spcPct val="80000"/>
              </a:lnSpc>
              <a:spcBef>
                <a:spcPct val="20000"/>
              </a:spcBef>
              <a:defRPr/>
            </a:pPr>
            <a:endParaRPr lang="ru-RU" kern="0" dirty="0">
              <a:latin typeface="Times New Roman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1746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404800" y="42791063"/>
              <a:ext cx="0" cy="0"/>
            </p14:xfrm>
          </p:contentPart>
        </mc:Choice>
        <mc:Fallback xmlns="">
          <p:pic>
            <p:nvPicPr>
              <p:cNvPr id="31746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04800" y="42791063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5674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395536" y="836712"/>
            <a:ext cx="849788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ИНДИВИДУАЛЬНОЙ ЗАЩИТЫ </a:t>
            </a:r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средства, рекомендуемые для радиационной, химической и биологической защиты отдельного человека. </a:t>
            </a:r>
          </a:p>
          <a:p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СИЗ относятся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средства защиты органов дыхания (противогазы, респираторы, изолирующие дыхательные аппараты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защиты кожных покровов (изолирующие и фильтрующие комбинезоны, костюмы, рукавицы, перчатки,  сапоги  и т.п.);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защиты человека в целом—специальные костюмы.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32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0728"/>
            <a:ext cx="864096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зависимости от эффективности фильтрации газов и паров классов А, В, Е,К и аэрозолей фильтры подразделяются на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классы:</a:t>
            </a:r>
          </a:p>
          <a:p>
            <a:pPr eaLnBrk="0" hangingPunct="0">
              <a:lnSpc>
                <a:spcPct val="150000"/>
              </a:lnSpc>
              <a:buFontTx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Низкой эффективности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(обозначаются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FFP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– до 4 ПДК</a:t>
            </a:r>
          </a:p>
          <a:p>
            <a:pPr eaLnBrk="0" hangingPunct="0">
              <a:lnSpc>
                <a:spcPct val="150000"/>
              </a:lnSpc>
              <a:buFontTx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Средней эффективности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(обозначаются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FFP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– до 12 ПДК</a:t>
            </a:r>
          </a:p>
          <a:p>
            <a:pPr eaLnBrk="0" hangingPunct="0">
              <a:lnSpc>
                <a:spcPct val="150000"/>
              </a:lnSpc>
              <a:buFontTx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Высокой эффективности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(обозначаются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FFP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– до 50 ПДК</a:t>
            </a:r>
          </a:p>
          <a:p>
            <a:pPr eaLnBrk="0" hangingPunct="0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Приняты также сокращения в маркировке:</a:t>
            </a:r>
          </a:p>
          <a:p>
            <a:pPr eaLnBrk="0" hangingPunct="0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 reusable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одноразового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использования;</a:t>
            </a:r>
          </a:p>
          <a:p>
            <a:pPr eaLnBrk="0" hangingPunct="0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reusable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многоразового использования;</a:t>
            </a:r>
          </a:p>
          <a:p>
            <a:pPr eaLnBrk="0" hangingPunct="0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 прошли испытания по устойчивости к запылению</a:t>
            </a:r>
          </a:p>
          <a:p>
            <a:pPr eaLnBrk="0" hangingPunct="0"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Время защитного действия от 20 до 70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минут в зависимости от типа вредных веществ и интенсивности использования защитного средства.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186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6749" y="426244"/>
            <a:ext cx="9144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EA0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 РЕСПИРАТОРЫ</a:t>
            </a:r>
          </a:p>
        </p:txBody>
      </p:sp>
      <p:pic>
        <p:nvPicPr>
          <p:cNvPr id="96261" name="Picture 5" descr="D:\Лопатин\фильтр\обл14.jpg"/>
          <p:cNvPicPr>
            <a:picLocks noChangeArrowheads="1"/>
          </p:cNvPicPr>
          <p:nvPr/>
        </p:nvPicPr>
        <p:blipFill>
          <a:blip r:embed="rId2" r:link="rId3" cstate="print"/>
          <a:srcRect l="16151" t="2016" r="6221" b="10381"/>
          <a:stretch>
            <a:fillRect/>
          </a:stretch>
        </p:blipFill>
        <p:spPr bwMode="auto">
          <a:xfrm>
            <a:off x="6227764" y="981075"/>
            <a:ext cx="1240238" cy="203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6" descr="фильтр/обл4.jpg"/>
          <p:cNvPicPr>
            <a:picLocks noChangeAspect="1" noChangeArrowheads="1"/>
          </p:cNvPicPr>
          <p:nvPr/>
        </p:nvPicPr>
        <p:blipFill>
          <a:blip r:embed="rId4" r:link="rId5" cstate="print"/>
          <a:srcRect l="11723" r="10086" b="3270"/>
          <a:stretch>
            <a:fillRect/>
          </a:stretch>
        </p:blipFill>
        <p:spPr bwMode="auto">
          <a:xfrm>
            <a:off x="1692275" y="981075"/>
            <a:ext cx="1354407" cy="203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фильтр/обл5.jpg"/>
          <p:cNvPicPr>
            <a:picLocks noChangeAspect="1" noChangeArrowheads="1"/>
          </p:cNvPicPr>
          <p:nvPr/>
        </p:nvPicPr>
        <p:blipFill>
          <a:blip r:embed="rId6" r:link="rId7" cstate="print"/>
          <a:srcRect l="11295" r="17110"/>
          <a:stretch>
            <a:fillRect/>
          </a:stretch>
        </p:blipFill>
        <p:spPr bwMode="auto">
          <a:xfrm>
            <a:off x="4787900" y="981075"/>
            <a:ext cx="1287209" cy="203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8" descr="D:\Лопатин\фильтр\обл12.jpg"/>
          <p:cNvPicPr>
            <a:picLocks noChangeAspect="1" noChangeArrowheads="1"/>
          </p:cNvPicPr>
          <p:nvPr/>
        </p:nvPicPr>
        <p:blipFill>
          <a:blip r:embed="rId8" r:link="rId9" cstate="print"/>
          <a:srcRect l="12723" b="3201"/>
          <a:stretch>
            <a:fillRect/>
          </a:stretch>
        </p:blipFill>
        <p:spPr bwMode="auto">
          <a:xfrm>
            <a:off x="3203575" y="981075"/>
            <a:ext cx="1393232" cy="203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5" name="Picture 9" descr="D:\Лопатин\фильтр\обл1.jpg"/>
          <p:cNvPicPr>
            <a:picLocks noChangeAspect="1" noChangeArrowheads="1"/>
          </p:cNvPicPr>
          <p:nvPr/>
        </p:nvPicPr>
        <p:blipFill>
          <a:blip r:embed="rId10" r:link="rId11" cstate="print"/>
          <a:srcRect l="6898" t="7224" r="3679" b="6224"/>
          <a:stretch>
            <a:fillRect/>
          </a:stretch>
        </p:blipFill>
        <p:spPr bwMode="auto">
          <a:xfrm>
            <a:off x="74613" y="981075"/>
            <a:ext cx="1452963" cy="203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6" name="Picture 10" descr="фильтр/обл9.jpg"/>
          <p:cNvPicPr>
            <a:picLocks noChangeArrowheads="1"/>
          </p:cNvPicPr>
          <p:nvPr/>
        </p:nvPicPr>
        <p:blipFill>
          <a:blip r:embed="rId12" r:link="rId13" cstate="print"/>
          <a:srcRect l="8171" r="9834" b="10349"/>
          <a:stretch>
            <a:fillRect/>
          </a:stretch>
        </p:blipFill>
        <p:spPr bwMode="auto">
          <a:xfrm>
            <a:off x="7632700" y="981075"/>
            <a:ext cx="1259780" cy="203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1439" y="3213100"/>
            <a:ext cx="1456138" cy="3551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 dirty="0">
                <a:solidFill>
                  <a:srgbClr val="000000"/>
                </a:solidFill>
              </a:rPr>
              <a:t>Лепесток- 40</a:t>
            </a:r>
            <a:endParaRPr lang="ru-RU" dirty="0"/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3276600" y="3213100"/>
            <a:ext cx="1152525" cy="3551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</a:rPr>
              <a:t>Кама-200</a:t>
            </a:r>
            <a:endParaRPr lang="ru-RU"/>
          </a:p>
        </p:txBody>
      </p:sp>
      <p:sp>
        <p:nvSpPr>
          <p:cNvPr id="96269" name="Rectangle 13"/>
          <p:cNvSpPr>
            <a:spLocks noChangeArrowheads="1"/>
          </p:cNvSpPr>
          <p:nvPr/>
        </p:nvSpPr>
        <p:spPr bwMode="auto">
          <a:xfrm>
            <a:off x="4930774" y="3213100"/>
            <a:ext cx="1082675" cy="3551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 dirty="0">
                <a:solidFill>
                  <a:srgbClr val="000000"/>
                </a:solidFill>
              </a:rPr>
              <a:t>Юлия</a:t>
            </a:r>
            <a:endParaRPr lang="ru-RU" dirty="0"/>
          </a:p>
        </p:txBody>
      </p:sp>
      <p:sp>
        <p:nvSpPr>
          <p:cNvPr id="96270" name="Rectangle 14"/>
          <p:cNvSpPr>
            <a:spLocks noChangeArrowheads="1"/>
          </p:cNvSpPr>
          <p:nvPr/>
        </p:nvSpPr>
        <p:spPr bwMode="auto">
          <a:xfrm>
            <a:off x="6227763" y="3213100"/>
            <a:ext cx="1240239" cy="3551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 dirty="0">
                <a:solidFill>
                  <a:srgbClr val="000000"/>
                </a:solidFill>
              </a:rPr>
              <a:t>ФОРТ- ПЗ</a:t>
            </a:r>
            <a:endParaRPr lang="ru-RU" dirty="0"/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7667625" y="3213100"/>
            <a:ext cx="1224855" cy="3551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 dirty="0">
                <a:solidFill>
                  <a:srgbClr val="000000"/>
                </a:solidFill>
              </a:rPr>
              <a:t>АЛИНА- П</a:t>
            </a:r>
            <a:endParaRPr lang="ru-RU" b="1" dirty="0"/>
          </a:p>
        </p:txBody>
      </p:sp>
      <p:sp>
        <p:nvSpPr>
          <p:cNvPr id="96272" name="Rectangle 16"/>
          <p:cNvSpPr>
            <a:spLocks noChangeArrowheads="1"/>
          </p:cNvSpPr>
          <p:nvPr/>
        </p:nvSpPr>
        <p:spPr bwMode="auto">
          <a:xfrm>
            <a:off x="1835151" y="3213100"/>
            <a:ext cx="1081088" cy="3551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 dirty="0">
                <a:solidFill>
                  <a:srgbClr val="000000"/>
                </a:solidFill>
              </a:rPr>
              <a:t>Юлия- М</a:t>
            </a:r>
            <a:endParaRPr lang="ru-RU" dirty="0"/>
          </a:p>
        </p:txBody>
      </p:sp>
      <p:pic>
        <p:nvPicPr>
          <p:cNvPr id="96273" name="Picture 17" descr="фильтр/рес16.jpg"/>
          <p:cNvPicPr>
            <a:picLocks noChangeAspect="1" noChangeArrowheads="1"/>
          </p:cNvPicPr>
          <p:nvPr/>
        </p:nvPicPr>
        <p:blipFill>
          <a:blip r:embed="rId14" r:link="rId15" cstate="print"/>
          <a:srcRect l="9877" r="11038" b="2771"/>
          <a:stretch>
            <a:fillRect/>
          </a:stretch>
        </p:blipFill>
        <p:spPr bwMode="auto">
          <a:xfrm>
            <a:off x="4453904" y="3857347"/>
            <a:ext cx="1308028" cy="216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4" name="Picture 18" descr="фильтр/рес14.jpg"/>
          <p:cNvPicPr>
            <a:picLocks noChangeAspect="1" noChangeArrowheads="1"/>
          </p:cNvPicPr>
          <p:nvPr/>
        </p:nvPicPr>
        <p:blipFill>
          <a:blip r:embed="rId16" r:link="rId17" cstate="print"/>
          <a:srcRect l="6599" t="4953" r="7857" b="10809"/>
          <a:stretch>
            <a:fillRect/>
          </a:stretch>
        </p:blipFill>
        <p:spPr bwMode="auto">
          <a:xfrm>
            <a:off x="5797550" y="3858510"/>
            <a:ext cx="1438746" cy="216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5" name="Picture 19" descr="фильтр/рес15.jpg"/>
          <p:cNvPicPr>
            <a:picLocks noChangeAspect="1" noChangeArrowheads="1"/>
          </p:cNvPicPr>
          <p:nvPr/>
        </p:nvPicPr>
        <p:blipFill>
          <a:blip r:embed="rId18" r:link="rId19" cstate="print"/>
          <a:srcRect l="15515" t="7896" r="4710" b="10333"/>
          <a:stretch>
            <a:fillRect/>
          </a:stretch>
        </p:blipFill>
        <p:spPr bwMode="auto">
          <a:xfrm>
            <a:off x="7473951" y="3858510"/>
            <a:ext cx="1418529" cy="216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6" name="Picture 20" descr="фильтр/обл17.jpg"/>
          <p:cNvPicPr>
            <a:picLocks noChangeArrowheads="1"/>
          </p:cNvPicPr>
          <p:nvPr/>
        </p:nvPicPr>
        <p:blipFill>
          <a:blip r:embed="rId20" r:link="rId21" cstate="print"/>
          <a:srcRect l="5968" r="14259"/>
          <a:stretch>
            <a:fillRect/>
          </a:stretch>
        </p:blipFill>
        <p:spPr bwMode="auto">
          <a:xfrm>
            <a:off x="71439" y="3858509"/>
            <a:ext cx="1320799" cy="223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77" name="Rectangle 21"/>
          <p:cNvSpPr>
            <a:spLocks noChangeArrowheads="1"/>
          </p:cNvSpPr>
          <p:nvPr/>
        </p:nvSpPr>
        <p:spPr bwMode="auto">
          <a:xfrm>
            <a:off x="2987675" y="6208011"/>
            <a:ext cx="1296988" cy="3603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</a:rPr>
              <a:t>Ф-62Ш</a:t>
            </a:r>
            <a:endParaRPr lang="ru-RU"/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108744" y="6201568"/>
            <a:ext cx="1295400" cy="3603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 dirty="0">
                <a:solidFill>
                  <a:srgbClr val="000000"/>
                </a:solidFill>
              </a:rPr>
              <a:t>У-2ГПм</a:t>
            </a:r>
            <a:endParaRPr lang="ru-RU" dirty="0"/>
          </a:p>
        </p:txBody>
      </p:sp>
      <p:sp>
        <p:nvSpPr>
          <p:cNvPr id="96279" name="Rectangle 23"/>
          <p:cNvSpPr>
            <a:spLocks noChangeArrowheads="1"/>
          </p:cNvSpPr>
          <p:nvPr/>
        </p:nvSpPr>
        <p:spPr bwMode="auto">
          <a:xfrm>
            <a:off x="4406278" y="6201567"/>
            <a:ext cx="1295400" cy="3603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</a:rPr>
              <a:t>РПА-ГП</a:t>
            </a:r>
            <a:endParaRPr lang="ru-RU"/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5905511" y="6189460"/>
            <a:ext cx="1295400" cy="3603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</a:rPr>
              <a:t>РПГ-67</a:t>
            </a:r>
            <a:endParaRPr lang="ru-RU"/>
          </a:p>
        </p:txBody>
      </p:sp>
      <p:sp>
        <p:nvSpPr>
          <p:cNvPr id="96281" name="Rectangle 25"/>
          <p:cNvSpPr>
            <a:spLocks noChangeArrowheads="1"/>
          </p:cNvSpPr>
          <p:nvPr/>
        </p:nvSpPr>
        <p:spPr bwMode="auto">
          <a:xfrm>
            <a:off x="7535515" y="6198791"/>
            <a:ext cx="1295400" cy="3603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 dirty="0">
                <a:solidFill>
                  <a:srgbClr val="000000"/>
                </a:solidFill>
              </a:rPr>
              <a:t>РУ-60М</a:t>
            </a:r>
            <a:endParaRPr lang="ru-RU" dirty="0"/>
          </a:p>
        </p:txBody>
      </p:sp>
      <p:pic>
        <p:nvPicPr>
          <p:cNvPr id="96282" name="Picture 26" descr="фильтр/рес12.jpg"/>
          <p:cNvPicPr>
            <a:picLocks noChangeAspect="1" noChangeArrowheads="1"/>
          </p:cNvPicPr>
          <p:nvPr/>
        </p:nvPicPr>
        <p:blipFill>
          <a:blip r:embed="rId22" r:link="rId23" cstate="print"/>
          <a:srcRect l="14468" t="7022" r="10103"/>
          <a:stretch>
            <a:fillRect/>
          </a:stretch>
        </p:blipFill>
        <p:spPr bwMode="auto">
          <a:xfrm>
            <a:off x="3007098" y="3851246"/>
            <a:ext cx="1345605" cy="216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83" name="Picture 27" descr="фильтр/г-а_1.jpg"/>
          <p:cNvPicPr>
            <a:picLocks noChangeArrowheads="1"/>
          </p:cNvPicPr>
          <p:nvPr/>
        </p:nvPicPr>
        <p:blipFill>
          <a:blip r:embed="rId24" r:link="rId25" cstate="print"/>
          <a:srcRect l="8720" t="4794" r="6860"/>
          <a:stretch>
            <a:fillRect/>
          </a:stretch>
        </p:blipFill>
        <p:spPr bwMode="auto">
          <a:xfrm>
            <a:off x="1484586" y="3858509"/>
            <a:ext cx="1367433" cy="216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84" name="Rectangle 28"/>
          <p:cNvSpPr>
            <a:spLocks noChangeArrowheads="1"/>
          </p:cNvSpPr>
          <p:nvPr/>
        </p:nvSpPr>
        <p:spPr bwMode="auto">
          <a:xfrm>
            <a:off x="1484586" y="6201567"/>
            <a:ext cx="1439863" cy="360363"/>
          </a:xfrm>
          <a:prstGeom prst="rect">
            <a:avLst/>
          </a:prstGeom>
          <a:solidFill>
            <a:srgbClr val="FFDCD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b="1">
                <a:solidFill>
                  <a:srgbClr val="000000"/>
                </a:solidFill>
              </a:rPr>
              <a:t>Уралец-ГП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7544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6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6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6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6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6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6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6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6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6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6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6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6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6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6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6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6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6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6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6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6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6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  <p:bldP spid="96267" grpId="0" animBg="1"/>
      <p:bldP spid="96268" grpId="0" animBg="1"/>
      <p:bldP spid="96269" grpId="0" animBg="1"/>
      <p:bldP spid="96270" grpId="0" animBg="1"/>
      <p:bldP spid="96271" grpId="0" animBg="1"/>
      <p:bldP spid="96272" grpId="0" animBg="1"/>
      <p:bldP spid="96277" grpId="0" animBg="1"/>
      <p:bldP spid="96278" grpId="0" animBg="1"/>
      <p:bldP spid="96279" grpId="0" animBg="1"/>
      <p:bldP spid="96280" grpId="0" animBg="1"/>
      <p:bldP spid="96281" grpId="0" animBg="1"/>
      <p:bldP spid="962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5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9453261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mtClean="0"/>
          </a:p>
          <a:p>
            <a:pPr eaLnBrk="1" hangingPunct="1">
              <a:buFont typeface="Wingdings" pitchFamily="2" charset="2"/>
              <a:buNone/>
            </a:pPr>
            <a:endParaRPr lang="ru-RU" smtClean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ВАТНО – МАРЛЕВАЯ ПОВЯЗКА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-2174875" y="696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3" cstate="print"/>
          <a:srcRect l="1962" t="2689" r="1962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581025"/>
            <a:ext cx="9144000" cy="581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Ватно</a:t>
            </a:r>
            <a:r>
              <a:rPr 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марлевая повязка изготавливается из куска марли размером 100x50 см, на середине </a:t>
            </a:r>
            <a:r>
              <a:rPr 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</a:p>
          <a:p>
            <a:pPr algn="ctr">
              <a:defRPr/>
            </a:pPr>
            <a:r>
              <a:rPr 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которого кладется слой ваты толщиной 1</a:t>
            </a:r>
            <a:r>
              <a:rPr 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 см.</a:t>
            </a:r>
            <a:endParaRPr lang="ru-RU" sz="1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770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700100" y="0"/>
              <a:ext cx="0" cy="0"/>
            </p14:xfrm>
          </p:contentPart>
        </mc:Choice>
        <mc:Fallback xmlns="">
          <p:pic>
            <p:nvPicPr>
              <p:cNvPr id="32770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700100" y="0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5037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mtClean="0"/>
          </a:p>
          <a:p>
            <a:pPr eaLnBrk="1" hangingPunct="1">
              <a:buFont typeface="Wingdings" pitchFamily="2" charset="2"/>
              <a:buNone/>
            </a:pPr>
            <a:endParaRPr lang="ru-RU" smtClean="0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0" y="-838200"/>
            <a:ext cx="9144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200" tIns="914112" rIns="385641" bIns="457056" anchor="ctr">
            <a:spAutoFit/>
          </a:bodyPr>
          <a:lstStyle/>
          <a:p>
            <a:pPr algn="ctr"/>
            <a:r>
              <a:rPr lang="ru-RU" sz="2800" b="1">
                <a:cs typeface="Times New Roman" pitchFamily="18" charset="0"/>
              </a:rPr>
              <a:t>П</a:t>
            </a:r>
            <a:r>
              <a:rPr lang="ru-RU" sz="2800" b="1"/>
              <a:t>РОТИВОПЫЛЬНАЯ ТКАНЕВАЯ МАСКА </a:t>
            </a:r>
            <a:r>
              <a:rPr lang="ru-RU" sz="2800" b="1">
                <a:cs typeface="Times New Roman" pitchFamily="18" charset="0"/>
              </a:rPr>
              <a:t>ПТМ – 1</a:t>
            </a:r>
            <a:endParaRPr lang="ru-RU" sz="2800">
              <a:cs typeface="Times New Roman" pitchFamily="18" charset="0"/>
            </a:endParaRPr>
          </a:p>
          <a:p>
            <a:pPr eaLnBrk="0" hangingPunct="0"/>
            <a:r>
              <a:rPr lang="ru-RU" sz="2800">
                <a:cs typeface="Times New Roman" pitchFamily="18" charset="0"/>
              </a:rPr>
              <a:t/>
            </a:r>
            <a:br>
              <a:rPr lang="ru-RU" sz="2800">
                <a:cs typeface="Times New Roman" pitchFamily="18" charset="0"/>
              </a:rPr>
            </a:br>
            <a:endParaRPr lang="ru-RU" sz="2800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917" name="Group 5"/>
          <p:cNvGraphicFramePr>
            <a:graphicFrameLocks noGrp="1"/>
          </p:cNvGraphicFramePr>
          <p:nvPr/>
        </p:nvGraphicFramePr>
        <p:xfrm>
          <a:off x="0" y="4941888"/>
          <a:ext cx="3851275" cy="822960"/>
        </p:xfrm>
        <a:graphic>
          <a:graphicData uri="http://schemas.openxmlformats.org/drawingml/2006/table">
            <a:tbl>
              <a:tblPr/>
              <a:tblGrid>
                <a:gridCol w="3851275"/>
              </a:tblGrid>
              <a:tr h="792163">
                <a:tc>
                  <a:txBody>
                    <a:bodyPr/>
                    <a:lstStyle/>
                    <a:p>
                      <a:pPr marL="1828800" marR="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88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A6164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Корпус маски.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1828800" marR="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288925" algn="l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A6164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Очки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A6164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A6164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3.Крепление.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39" name="Rectangle 11"/>
          <p:cNvSpPr>
            <a:spLocks noChangeArrowheads="1"/>
          </p:cNvSpPr>
          <p:nvPr/>
        </p:nvSpPr>
        <p:spPr bwMode="auto">
          <a:xfrm>
            <a:off x="741363" y="3546475"/>
            <a:ext cx="18415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100"/>
              <a:t/>
            </a:r>
            <a:br>
              <a:rPr lang="ru-RU" sz="1100"/>
            </a:b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573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8664777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0770"/>
            <a:ext cx="8229600" cy="42065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изготовления ватно-марлевой повязки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137" y="1113352"/>
            <a:ext cx="7440429" cy="55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8590758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8474169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4481268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" descr="ОЗК"/>
          <p:cNvPicPr>
            <a:picLocks noChangeAspect="1" noChangeArrowheads="1"/>
          </p:cNvPicPr>
          <p:nvPr/>
        </p:nvPicPr>
        <p:blipFill>
          <a:blip r:embed="rId3" cstate="print"/>
          <a:srcRect l="21040" r="19775"/>
          <a:stretch>
            <a:fillRect/>
          </a:stretch>
        </p:blipFill>
        <p:spPr bwMode="auto">
          <a:xfrm>
            <a:off x="60326" y="1775063"/>
            <a:ext cx="1500448" cy="334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3" descr="Л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771785"/>
            <a:ext cx="1556467" cy="331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4" descr="Л-1 (1)"/>
          <p:cNvPicPr>
            <a:picLocks noChangeAspect="1" noChangeArrowheads="1"/>
          </p:cNvPicPr>
          <p:nvPr/>
        </p:nvPicPr>
        <p:blipFill>
          <a:blip r:embed="rId5" cstate="print"/>
          <a:srcRect l="10701" r="13266"/>
          <a:stretch>
            <a:fillRect/>
          </a:stretch>
        </p:blipFill>
        <p:spPr bwMode="auto">
          <a:xfrm>
            <a:off x="7056635" y="1742466"/>
            <a:ext cx="1825259" cy="337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17355" y="77793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Средства индивидуальной защиты кожи изолирующего типа</a:t>
            </a:r>
          </a:p>
        </p:txBody>
      </p:sp>
      <p:sp>
        <p:nvSpPr>
          <p:cNvPr id="19465" name="Text Box 6"/>
          <p:cNvSpPr txBox="1">
            <a:spLocks noChangeArrowheads="1"/>
          </p:cNvSpPr>
          <p:nvPr/>
        </p:nvSpPr>
        <p:spPr bwMode="auto">
          <a:xfrm>
            <a:off x="755650" y="5373688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ОЗК</a:t>
            </a:r>
          </a:p>
        </p:txBody>
      </p:sp>
      <p:sp>
        <p:nvSpPr>
          <p:cNvPr id="19466" name="Text Box 7"/>
          <p:cNvSpPr txBox="1">
            <a:spLocks noChangeArrowheads="1"/>
          </p:cNvSpPr>
          <p:nvPr/>
        </p:nvSpPr>
        <p:spPr bwMode="auto">
          <a:xfrm>
            <a:off x="6300192" y="5218719"/>
            <a:ext cx="1512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Л-1</a:t>
            </a:r>
          </a:p>
        </p:txBody>
      </p:sp>
      <p:pic>
        <p:nvPicPr>
          <p:cNvPr id="9" name="Picture 10" descr="42"/>
          <p:cNvPicPr>
            <a:picLocks noChangeAspect="1" noChangeArrowheads="1"/>
          </p:cNvPicPr>
          <p:nvPr/>
        </p:nvPicPr>
        <p:blipFill>
          <a:blip r:embed="rId6" cstate="print"/>
          <a:srcRect b="-862"/>
          <a:stretch>
            <a:fillRect/>
          </a:stretch>
        </p:blipFill>
        <p:spPr bwMode="auto">
          <a:xfrm>
            <a:off x="1714500" y="1785938"/>
            <a:ext cx="1489337" cy="332225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11" descr="D:\Andrew\ДИСКИ\ВУРХБЗ\БАЗА\Фото образцов\Средства защиты\Кожи\КЗП.jpg"/>
          <p:cNvPicPr>
            <a:picLocks noChangeAspect="1" noChangeArrowheads="1"/>
          </p:cNvPicPr>
          <p:nvPr/>
        </p:nvPicPr>
        <p:blipFill>
          <a:blip r:embed="rId7" r:link="rId8" cstate="print"/>
          <a:srcRect l="12386" r="9108" b="-1569"/>
          <a:stretch>
            <a:fillRect/>
          </a:stretch>
        </p:blipFill>
        <p:spPr bwMode="auto">
          <a:xfrm>
            <a:off x="3357594" y="1771786"/>
            <a:ext cx="1775086" cy="337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3794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104550" y="53660675"/>
              <a:ext cx="0" cy="0"/>
            </p14:xfrm>
          </p:contentPart>
        </mc:Choice>
        <mc:Fallback xmlns="">
          <p:pic>
            <p:nvPicPr>
              <p:cNvPr id="33794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104550" y="53660675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2091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50825" y="1091006"/>
            <a:ext cx="8642350" cy="5761037"/>
            <a:chOff x="1701" y="1134"/>
            <a:chExt cx="12351" cy="6708"/>
          </a:xfrm>
        </p:grpSpPr>
        <p:sp>
          <p:nvSpPr>
            <p:cNvPr id="34821" name="AutoShape 3"/>
            <p:cNvSpPr>
              <a:spLocks noChangeAspect="1" noChangeArrowheads="1"/>
            </p:cNvSpPr>
            <p:nvPr/>
          </p:nvSpPr>
          <p:spPr bwMode="auto">
            <a:xfrm>
              <a:off x="1701" y="1134"/>
              <a:ext cx="12351" cy="6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2" name="Rectangle 4"/>
            <p:cNvSpPr>
              <a:spLocks noChangeArrowheads="1"/>
            </p:cNvSpPr>
            <p:nvPr/>
          </p:nvSpPr>
          <p:spPr bwMode="auto">
            <a:xfrm>
              <a:off x="12563" y="4935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ПЗО-1</a:t>
              </a:r>
              <a:endParaRPr lang="ru-RU" sz="2400" b="1" u="sng">
                <a:latin typeface="Times New Roman" pitchFamily="18" charset="0"/>
              </a:endParaRPr>
            </a:p>
          </p:txBody>
        </p:sp>
        <p:sp>
          <p:nvSpPr>
            <p:cNvPr id="34823" name="Rectangle 5"/>
            <p:cNvSpPr>
              <a:spLocks noChangeArrowheads="1"/>
            </p:cNvSpPr>
            <p:nvPr/>
          </p:nvSpPr>
          <p:spPr bwMode="auto">
            <a:xfrm>
              <a:off x="12548" y="4320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ВСО</a:t>
              </a:r>
              <a:endParaRPr lang="ru-RU" sz="2400" b="1" u="sng">
                <a:latin typeface="Times New Roman" pitchFamily="18" charset="0"/>
              </a:endParaRPr>
            </a:p>
          </p:txBody>
        </p:sp>
        <p:sp>
          <p:nvSpPr>
            <p:cNvPr id="34824" name="Rectangle 6"/>
            <p:cNvSpPr>
              <a:spLocks noChangeArrowheads="1"/>
            </p:cNvSpPr>
            <p:nvPr/>
          </p:nvSpPr>
          <p:spPr bwMode="auto">
            <a:xfrm>
              <a:off x="12518" y="3765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КЗВУ</a:t>
              </a:r>
              <a:endParaRPr lang="ru-RU" sz="2400" b="1" u="sng">
                <a:latin typeface="Times New Roman" pitchFamily="18" charset="0"/>
              </a:endParaRPr>
            </a:p>
          </p:txBody>
        </p:sp>
        <p:sp>
          <p:nvSpPr>
            <p:cNvPr id="34825" name="Rectangle 7"/>
            <p:cNvSpPr>
              <a:spLocks noChangeArrowheads="1"/>
            </p:cNvSpPr>
            <p:nvPr/>
          </p:nvSpPr>
          <p:spPr bwMode="auto">
            <a:xfrm>
              <a:off x="10058" y="4890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КИХ-4</a:t>
              </a:r>
              <a:endParaRPr lang="ru-RU" sz="2400" b="1" u="sng">
                <a:latin typeface="Times New Roman" pitchFamily="18" charset="0"/>
              </a:endParaRPr>
            </a:p>
          </p:txBody>
        </p:sp>
        <p:sp>
          <p:nvSpPr>
            <p:cNvPr id="34826" name="Rectangle 8"/>
            <p:cNvSpPr>
              <a:spLocks noChangeArrowheads="1"/>
            </p:cNvSpPr>
            <p:nvPr/>
          </p:nvSpPr>
          <p:spPr bwMode="auto">
            <a:xfrm>
              <a:off x="10043" y="4320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ОЗК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27" name="Rectangle 9"/>
            <p:cNvSpPr>
              <a:spLocks noChangeArrowheads="1"/>
            </p:cNvSpPr>
            <p:nvPr/>
          </p:nvSpPr>
          <p:spPr bwMode="auto">
            <a:xfrm>
              <a:off x="10013" y="3720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Л-1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28" name="Rectangle 10"/>
            <p:cNvSpPr>
              <a:spLocks noChangeArrowheads="1"/>
            </p:cNvSpPr>
            <p:nvPr/>
          </p:nvSpPr>
          <p:spPr bwMode="auto">
            <a:xfrm>
              <a:off x="4178" y="7005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ПМК-2</a:t>
              </a:r>
            </a:p>
          </p:txBody>
        </p:sp>
        <p:sp>
          <p:nvSpPr>
            <p:cNvPr id="34829" name="Rectangle 11"/>
            <p:cNvSpPr>
              <a:spLocks noChangeArrowheads="1"/>
            </p:cNvSpPr>
            <p:nvPr/>
          </p:nvSpPr>
          <p:spPr bwMode="auto">
            <a:xfrm>
              <a:off x="6308" y="7065"/>
              <a:ext cx="936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 dirty="0">
                  <a:latin typeface="Times New Roman" pitchFamily="18" charset="0"/>
                </a:rPr>
                <a:t>КЗД-4</a:t>
              </a:r>
              <a:endParaRPr lang="ru-RU" sz="2400" b="1" u="sng" dirty="0">
                <a:latin typeface="Times New Roman" pitchFamily="18" charset="0"/>
              </a:endParaRPr>
            </a:p>
          </p:txBody>
        </p:sp>
        <p:sp>
          <p:nvSpPr>
            <p:cNvPr id="34830" name="Rectangle 12"/>
            <p:cNvSpPr>
              <a:spLocks noChangeArrowheads="1"/>
            </p:cNvSpPr>
            <p:nvPr/>
          </p:nvSpPr>
          <p:spPr bwMode="auto">
            <a:xfrm>
              <a:off x="6278" y="5730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 dirty="0">
                  <a:latin typeface="Times New Roman" pitchFamily="18" charset="0"/>
                </a:rPr>
                <a:t>ПДФ-Д</a:t>
              </a:r>
              <a:endParaRPr lang="ru-RU" sz="2400" b="1" dirty="0">
                <a:latin typeface="Times New Roman" pitchFamily="18" charset="0"/>
              </a:endParaRPr>
            </a:p>
          </p:txBody>
        </p:sp>
        <p:sp>
          <p:nvSpPr>
            <p:cNvPr id="34831" name="Rectangle 13"/>
            <p:cNvSpPr>
              <a:spLocks noChangeArrowheads="1"/>
            </p:cNvSpPr>
            <p:nvPr/>
          </p:nvSpPr>
          <p:spPr bwMode="auto">
            <a:xfrm>
              <a:off x="6293" y="6045"/>
              <a:ext cx="962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dirty="0">
                  <a:latin typeface="Times New Roman" pitchFamily="18" charset="0"/>
                </a:rPr>
                <a:t>ПДФ2Д</a:t>
              </a:r>
              <a:endParaRPr lang="ru-RU" sz="2400" b="1" dirty="0">
                <a:latin typeface="Times New Roman" pitchFamily="18" charset="0"/>
              </a:endParaRPr>
            </a:p>
          </p:txBody>
        </p:sp>
        <p:sp>
          <p:nvSpPr>
            <p:cNvPr id="34832" name="Rectangle 14"/>
            <p:cNvSpPr>
              <a:spLocks noChangeArrowheads="1"/>
            </p:cNvSpPr>
            <p:nvPr/>
          </p:nvSpPr>
          <p:spPr bwMode="auto">
            <a:xfrm>
              <a:off x="6278" y="6390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 dirty="0">
                  <a:latin typeface="Times New Roman" pitchFamily="18" charset="0"/>
                </a:rPr>
                <a:t>ПДФ-Ш</a:t>
              </a:r>
              <a:endParaRPr lang="ru-RU" sz="2400" b="1" dirty="0">
                <a:latin typeface="Times New Roman" pitchFamily="18" charset="0"/>
              </a:endParaRPr>
            </a:p>
          </p:txBody>
        </p:sp>
        <p:sp>
          <p:nvSpPr>
            <p:cNvPr id="34833" name="Rectangle 15"/>
            <p:cNvSpPr>
              <a:spLocks noChangeArrowheads="1"/>
            </p:cNvSpPr>
            <p:nvPr/>
          </p:nvSpPr>
          <p:spPr bwMode="auto">
            <a:xfrm>
              <a:off x="6293" y="6750"/>
              <a:ext cx="962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 dirty="0">
                  <a:latin typeface="Times New Roman" pitchFamily="18" charset="0"/>
                </a:rPr>
                <a:t>ПДФ-2Ш</a:t>
              </a:r>
              <a:endParaRPr lang="ru-RU" sz="2400" b="1" dirty="0">
                <a:latin typeface="Times New Roman" pitchFamily="18" charset="0"/>
              </a:endParaRPr>
            </a:p>
          </p:txBody>
        </p:sp>
        <p:sp>
          <p:nvSpPr>
            <p:cNvPr id="34834" name="Rectangle 16"/>
            <p:cNvSpPr>
              <a:spLocks noChangeArrowheads="1"/>
            </p:cNvSpPr>
            <p:nvPr/>
          </p:nvSpPr>
          <p:spPr bwMode="auto">
            <a:xfrm>
              <a:off x="6323" y="7365"/>
              <a:ext cx="932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 dirty="0">
                  <a:latin typeface="Times New Roman" pitchFamily="18" charset="0"/>
                </a:rPr>
                <a:t>КЗД-6</a:t>
              </a:r>
              <a:endParaRPr lang="ru-RU" sz="2400" b="1" u="sng" dirty="0">
                <a:latin typeface="Times New Roman" pitchFamily="18" charset="0"/>
              </a:endParaRPr>
            </a:p>
          </p:txBody>
        </p:sp>
        <p:sp>
          <p:nvSpPr>
            <p:cNvPr id="34835" name="Rectangle 17"/>
            <p:cNvSpPr>
              <a:spLocks noChangeArrowheads="1"/>
            </p:cNvSpPr>
            <p:nvPr/>
          </p:nvSpPr>
          <p:spPr bwMode="auto">
            <a:xfrm>
              <a:off x="5213" y="6750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ГП7ВМ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36" name="Rectangle 18"/>
            <p:cNvSpPr>
              <a:spLocks noChangeArrowheads="1"/>
            </p:cNvSpPr>
            <p:nvPr/>
          </p:nvSpPr>
          <p:spPr bwMode="auto">
            <a:xfrm>
              <a:off x="5213" y="6390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ГП-7В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37" name="Rectangle 19"/>
            <p:cNvSpPr>
              <a:spLocks noChangeArrowheads="1"/>
            </p:cNvSpPr>
            <p:nvPr/>
          </p:nvSpPr>
          <p:spPr bwMode="auto">
            <a:xfrm>
              <a:off x="5223" y="6030"/>
              <a:ext cx="938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 dirty="0">
                  <a:latin typeface="Times New Roman" pitchFamily="18" charset="0"/>
                </a:rPr>
                <a:t>ГП-7</a:t>
              </a:r>
              <a:endParaRPr lang="ru-RU" sz="2400" b="1" dirty="0">
                <a:latin typeface="Times New Roman" pitchFamily="18" charset="0"/>
              </a:endParaRPr>
            </a:p>
          </p:txBody>
        </p:sp>
        <p:sp>
          <p:nvSpPr>
            <p:cNvPr id="34838" name="Rectangle 20"/>
            <p:cNvSpPr>
              <a:spLocks noChangeArrowheads="1"/>
            </p:cNvSpPr>
            <p:nvPr/>
          </p:nvSpPr>
          <p:spPr bwMode="auto">
            <a:xfrm>
              <a:off x="5198" y="5745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ГП-5м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39" name="Rectangle 21"/>
            <p:cNvSpPr>
              <a:spLocks noChangeArrowheads="1"/>
            </p:cNvSpPr>
            <p:nvPr/>
          </p:nvSpPr>
          <p:spPr bwMode="auto">
            <a:xfrm>
              <a:off x="4193" y="6675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ПМК</a:t>
              </a:r>
            </a:p>
          </p:txBody>
        </p:sp>
        <p:sp>
          <p:nvSpPr>
            <p:cNvPr id="34840" name="Rectangle 22"/>
            <p:cNvSpPr>
              <a:spLocks noChangeArrowheads="1"/>
            </p:cNvSpPr>
            <p:nvPr/>
          </p:nvSpPr>
          <p:spPr bwMode="auto">
            <a:xfrm>
              <a:off x="4178" y="6360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ПБФ</a:t>
              </a:r>
            </a:p>
          </p:txBody>
        </p:sp>
        <p:sp>
          <p:nvSpPr>
            <p:cNvPr id="34841" name="Rectangle 23"/>
            <p:cNvSpPr>
              <a:spLocks noChangeArrowheads="1"/>
            </p:cNvSpPr>
            <p:nvPr/>
          </p:nvSpPr>
          <p:spPr bwMode="auto">
            <a:xfrm>
              <a:off x="4178" y="6030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ПМГ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42" name="Rectangle 24"/>
            <p:cNvSpPr>
              <a:spLocks noChangeArrowheads="1"/>
            </p:cNvSpPr>
            <p:nvPr/>
          </p:nvSpPr>
          <p:spPr bwMode="auto">
            <a:xfrm>
              <a:off x="4193" y="5715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РШ-4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43" name="Rectangle 25"/>
            <p:cNvSpPr>
              <a:spLocks noChangeArrowheads="1"/>
            </p:cNvSpPr>
            <p:nvPr/>
          </p:nvSpPr>
          <p:spPr bwMode="auto">
            <a:xfrm>
              <a:off x="3053" y="6165"/>
              <a:ext cx="962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 dirty="0">
                  <a:latin typeface="Times New Roman" pitchFamily="18" charset="0"/>
                </a:rPr>
                <a:t>КИП-10</a:t>
              </a:r>
              <a:endParaRPr lang="ru-RU" sz="2400" b="1" dirty="0">
                <a:latin typeface="Times New Roman" pitchFamily="18" charset="0"/>
              </a:endParaRPr>
            </a:p>
          </p:txBody>
        </p:sp>
        <p:sp>
          <p:nvSpPr>
            <p:cNvPr id="34844" name="Rectangle 26"/>
            <p:cNvSpPr>
              <a:spLocks noChangeArrowheads="1"/>
            </p:cNvSpPr>
            <p:nvPr/>
          </p:nvSpPr>
          <p:spPr bwMode="auto">
            <a:xfrm>
              <a:off x="3038" y="5775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КИП-8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45" name="Rectangle 27"/>
            <p:cNvSpPr>
              <a:spLocks noChangeArrowheads="1"/>
            </p:cNvSpPr>
            <p:nvPr/>
          </p:nvSpPr>
          <p:spPr bwMode="auto">
            <a:xfrm>
              <a:off x="1884" y="6525"/>
              <a:ext cx="963" cy="3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ИП-6</a:t>
              </a:r>
              <a:endParaRPr lang="ru-RU" sz="2400" b="1" u="sng">
                <a:latin typeface="Times New Roman" pitchFamily="18" charset="0"/>
              </a:endParaRPr>
            </a:p>
          </p:txBody>
        </p:sp>
        <p:sp>
          <p:nvSpPr>
            <p:cNvPr id="34846" name="Rectangle 28"/>
            <p:cNvSpPr>
              <a:spLocks noChangeArrowheads="1"/>
            </p:cNvSpPr>
            <p:nvPr/>
          </p:nvSpPr>
          <p:spPr bwMode="auto">
            <a:xfrm>
              <a:off x="1884" y="6120"/>
              <a:ext cx="962" cy="3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ИП-5</a:t>
              </a:r>
              <a:endParaRPr lang="ru-RU" sz="2400" b="1" u="sng">
                <a:latin typeface="Times New Roman" pitchFamily="18" charset="0"/>
              </a:endParaRPr>
            </a:p>
          </p:txBody>
        </p:sp>
        <p:sp>
          <p:nvSpPr>
            <p:cNvPr id="34847" name="Rectangle 29"/>
            <p:cNvSpPr>
              <a:spLocks noChangeArrowheads="1"/>
            </p:cNvSpPr>
            <p:nvPr/>
          </p:nvSpPr>
          <p:spPr bwMode="auto">
            <a:xfrm>
              <a:off x="1883" y="5745"/>
              <a:ext cx="977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 u="sng">
                  <a:latin typeface="Times New Roman" pitchFamily="18" charset="0"/>
                </a:rPr>
                <a:t>ИП-4М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178206" name="Rectangle 30"/>
            <p:cNvSpPr>
              <a:spLocks noChangeArrowheads="1"/>
            </p:cNvSpPr>
            <p:nvPr/>
          </p:nvSpPr>
          <p:spPr bwMode="auto">
            <a:xfrm>
              <a:off x="7886" y="1154"/>
              <a:ext cx="1441" cy="47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99FFCC"/>
                </a:gs>
                <a:gs pos="100000">
                  <a:schemeClr val="hlink"/>
                </a:gs>
              </a:gsLst>
              <a:lin ang="5400000" scaled="1"/>
            </a:gradFill>
            <a:ln w="28575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1400" b="1">
                  <a:latin typeface="Times New Roman" charset="0"/>
                </a:rPr>
                <a:t>СИЗ</a:t>
              </a:r>
              <a:endParaRPr lang="ru-RU" sz="2400" b="1">
                <a:latin typeface="Times New Roman" charset="0"/>
              </a:endParaRPr>
            </a:p>
          </p:txBody>
        </p:sp>
        <p:sp>
          <p:nvSpPr>
            <p:cNvPr id="34849" name="Rectangle 31"/>
            <p:cNvSpPr>
              <a:spLocks noChangeArrowheads="1"/>
            </p:cNvSpPr>
            <p:nvPr/>
          </p:nvSpPr>
          <p:spPr bwMode="auto">
            <a:xfrm>
              <a:off x="4721" y="2085"/>
              <a:ext cx="1442" cy="479"/>
            </a:xfrm>
            <a:prstGeom prst="rect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9050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b="1">
                  <a:latin typeface="Times New Roman" pitchFamily="18" charset="0"/>
                </a:rPr>
                <a:t>СИЗОД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50" name="Rectangle 32"/>
            <p:cNvSpPr>
              <a:spLocks noChangeArrowheads="1"/>
            </p:cNvSpPr>
            <p:nvPr/>
          </p:nvSpPr>
          <p:spPr bwMode="auto">
            <a:xfrm>
              <a:off x="10677" y="2070"/>
              <a:ext cx="1440" cy="478"/>
            </a:xfrm>
            <a:prstGeom prst="rect">
              <a:avLst/>
            </a:prstGeom>
            <a:gradFill rotWithShape="1">
              <a:gsLst>
                <a:gs pos="0">
                  <a:srgbClr val="185E18"/>
                </a:gs>
                <a:gs pos="50000">
                  <a:srgbClr val="33CC33"/>
                </a:gs>
                <a:gs pos="100000">
                  <a:srgbClr val="185E18"/>
                </a:gs>
              </a:gsLst>
              <a:lin ang="5400000" scaled="1"/>
            </a:gradFill>
            <a:ln w="19050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b="1">
                  <a:latin typeface="Times New Roman" pitchFamily="18" charset="0"/>
                </a:rPr>
                <a:t>СИЗ  К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178209" name="Rectangle 33"/>
            <p:cNvSpPr>
              <a:spLocks noChangeArrowheads="1"/>
            </p:cNvSpPr>
            <p:nvPr/>
          </p:nvSpPr>
          <p:spPr bwMode="auto">
            <a:xfrm>
              <a:off x="2200" y="2986"/>
              <a:ext cx="1443" cy="47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FFFFCC"/>
                </a:gs>
                <a:gs pos="100000">
                  <a:schemeClr val="hlink"/>
                </a:gs>
              </a:gsLst>
              <a:lin ang="5400000" scaled="1"/>
            </a:gradFill>
            <a:ln w="19050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1400" b="1">
                  <a:latin typeface="Times New Roman" charset="0"/>
                </a:rPr>
                <a:t>Изолир.</a:t>
              </a:r>
            </a:p>
            <a:p>
              <a:pPr>
                <a:defRPr/>
              </a:pPr>
              <a:endParaRPr lang="ru-RU" sz="2400" b="1">
                <a:latin typeface="Times New Roman" charset="0"/>
              </a:endParaRPr>
            </a:p>
          </p:txBody>
        </p:sp>
        <p:sp>
          <p:nvSpPr>
            <p:cNvPr id="178210" name="Rectangle 34"/>
            <p:cNvSpPr>
              <a:spLocks noChangeArrowheads="1"/>
            </p:cNvSpPr>
            <p:nvPr/>
          </p:nvSpPr>
          <p:spPr bwMode="auto">
            <a:xfrm>
              <a:off x="4766" y="3001"/>
              <a:ext cx="1441" cy="47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FFFFCC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1400" b="1">
                  <a:latin typeface="Times New Roman" charset="0"/>
                </a:rPr>
                <a:t>Фильтр.</a:t>
              </a:r>
              <a:endParaRPr lang="ru-RU" sz="2400" b="1">
                <a:latin typeface="Times New Roman" charset="0"/>
              </a:endParaRPr>
            </a:p>
          </p:txBody>
        </p:sp>
        <p:sp>
          <p:nvSpPr>
            <p:cNvPr id="178211" name="Rectangle 35"/>
            <p:cNvSpPr>
              <a:spLocks noChangeArrowheads="1"/>
            </p:cNvSpPr>
            <p:nvPr/>
          </p:nvSpPr>
          <p:spPr bwMode="auto">
            <a:xfrm>
              <a:off x="7030" y="2971"/>
              <a:ext cx="1860" cy="477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FFFFCC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1400" b="1">
                  <a:latin typeface="Times New Roman" charset="0"/>
                </a:rPr>
                <a:t>Простейшие</a:t>
              </a:r>
              <a:endParaRPr lang="ru-RU" sz="2400" b="1">
                <a:latin typeface="Times New Roman" charset="0"/>
              </a:endParaRPr>
            </a:p>
          </p:txBody>
        </p:sp>
        <p:sp>
          <p:nvSpPr>
            <p:cNvPr id="34854" name="Rectangle 36"/>
            <p:cNvSpPr>
              <a:spLocks noChangeArrowheads="1"/>
            </p:cNvSpPr>
            <p:nvPr/>
          </p:nvSpPr>
          <p:spPr bwMode="auto">
            <a:xfrm>
              <a:off x="9643" y="3001"/>
              <a:ext cx="1439" cy="478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FFCCCC"/>
                </a:gs>
                <a:gs pos="100000">
                  <a:srgbClr val="99FFCC"/>
                </a:gs>
              </a:gsLst>
              <a:lin ang="5400000" scaled="1"/>
            </a:gradFill>
            <a:ln w="19050">
              <a:solidFill>
                <a:srgbClr val="33993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b="1">
                  <a:latin typeface="Times New Roman" pitchFamily="18" charset="0"/>
                </a:rPr>
                <a:t>Изолир.</a:t>
              </a:r>
            </a:p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34855" name="Rectangle 37"/>
            <p:cNvSpPr>
              <a:spLocks noChangeArrowheads="1"/>
            </p:cNvSpPr>
            <p:nvPr/>
          </p:nvSpPr>
          <p:spPr bwMode="auto">
            <a:xfrm>
              <a:off x="12116" y="3001"/>
              <a:ext cx="1441" cy="478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FFCC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b="1">
                  <a:latin typeface="Times New Roman" pitchFamily="18" charset="0"/>
                </a:rPr>
                <a:t>Фильтр.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56" name="Rectangle 38"/>
            <p:cNvSpPr>
              <a:spLocks noChangeArrowheads="1"/>
            </p:cNvSpPr>
            <p:nvPr/>
          </p:nvSpPr>
          <p:spPr bwMode="auto">
            <a:xfrm rot="-5400000">
              <a:off x="1258" y="4576"/>
              <a:ext cx="1805" cy="484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Табельное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57" name="Rectangle 39"/>
            <p:cNvSpPr>
              <a:spLocks noChangeArrowheads="1"/>
            </p:cNvSpPr>
            <p:nvPr/>
          </p:nvSpPr>
          <p:spPr bwMode="auto">
            <a:xfrm rot="-5400000">
              <a:off x="3483" y="4575"/>
              <a:ext cx="1771" cy="479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Общевойск.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58" name="Rectangle 40"/>
            <p:cNvSpPr>
              <a:spLocks noChangeArrowheads="1"/>
            </p:cNvSpPr>
            <p:nvPr/>
          </p:nvSpPr>
          <p:spPr bwMode="auto">
            <a:xfrm rot="-5400000">
              <a:off x="2421" y="4561"/>
              <a:ext cx="1773" cy="480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Не табельное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59" name="Rectangle 41"/>
            <p:cNvSpPr>
              <a:spLocks noChangeArrowheads="1"/>
            </p:cNvSpPr>
            <p:nvPr/>
          </p:nvSpPr>
          <p:spPr bwMode="auto">
            <a:xfrm rot="-5400000">
              <a:off x="4585" y="4597"/>
              <a:ext cx="1756" cy="480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Гражданск.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60" name="Rectangle 42"/>
            <p:cNvSpPr>
              <a:spLocks noChangeArrowheads="1"/>
            </p:cNvSpPr>
            <p:nvPr/>
          </p:nvSpPr>
          <p:spPr bwMode="auto">
            <a:xfrm rot="-5400000">
              <a:off x="5612" y="4605"/>
              <a:ext cx="1741" cy="480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Детские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61" name="Rectangle 43"/>
            <p:cNvSpPr>
              <a:spLocks noChangeArrowheads="1"/>
            </p:cNvSpPr>
            <p:nvPr/>
          </p:nvSpPr>
          <p:spPr bwMode="auto">
            <a:xfrm rot="-5400000">
              <a:off x="6828" y="4559"/>
              <a:ext cx="1650" cy="481"/>
            </a:xfrm>
            <a:prstGeom prst="rect">
              <a:avLst/>
            </a:prstGeom>
            <a:solidFill>
              <a:srgbClr val="FFCCCC"/>
            </a:solidFill>
            <a:ln w="19050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ПТМ - 1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62" name="Rectangle 44"/>
            <p:cNvSpPr>
              <a:spLocks noChangeArrowheads="1"/>
            </p:cNvSpPr>
            <p:nvPr/>
          </p:nvSpPr>
          <p:spPr bwMode="auto">
            <a:xfrm rot="-5400000">
              <a:off x="7825" y="4574"/>
              <a:ext cx="1636" cy="478"/>
            </a:xfrm>
            <a:prstGeom prst="rect">
              <a:avLst/>
            </a:prstGeom>
            <a:solidFill>
              <a:srgbClr val="FFCCCC"/>
            </a:solidFill>
            <a:ln w="19050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ВМП</a:t>
              </a:r>
              <a:endParaRPr lang="ru-RU" sz="2400" b="1">
                <a:latin typeface="Times New Roman" pitchFamily="18" charset="0"/>
              </a:endParaRPr>
            </a:p>
          </p:txBody>
        </p:sp>
        <p:sp>
          <p:nvSpPr>
            <p:cNvPr id="34863" name="Line 45"/>
            <p:cNvSpPr>
              <a:spLocks noChangeShapeType="1"/>
            </p:cNvSpPr>
            <p:nvPr/>
          </p:nvSpPr>
          <p:spPr bwMode="auto">
            <a:xfrm flipV="1">
              <a:off x="5442" y="1841"/>
              <a:ext cx="5964" cy="14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64" name="Line 46"/>
            <p:cNvSpPr>
              <a:spLocks noChangeShapeType="1"/>
            </p:cNvSpPr>
            <p:nvPr/>
          </p:nvSpPr>
          <p:spPr bwMode="auto">
            <a:xfrm>
              <a:off x="5427" y="1860"/>
              <a:ext cx="2" cy="240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65" name="Line 47"/>
            <p:cNvSpPr>
              <a:spLocks noChangeShapeType="1"/>
            </p:cNvSpPr>
            <p:nvPr/>
          </p:nvSpPr>
          <p:spPr bwMode="auto">
            <a:xfrm>
              <a:off x="11411" y="1830"/>
              <a:ext cx="1" cy="225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66" name="Line 48"/>
            <p:cNvSpPr>
              <a:spLocks noChangeShapeType="1"/>
            </p:cNvSpPr>
            <p:nvPr/>
          </p:nvSpPr>
          <p:spPr bwMode="auto">
            <a:xfrm>
              <a:off x="8636" y="1635"/>
              <a:ext cx="1" cy="210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67" name="Line 49"/>
            <p:cNvSpPr>
              <a:spLocks noChangeShapeType="1"/>
            </p:cNvSpPr>
            <p:nvPr/>
          </p:nvSpPr>
          <p:spPr bwMode="auto">
            <a:xfrm>
              <a:off x="2911" y="2745"/>
              <a:ext cx="5040" cy="1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68" name="Line 50"/>
            <p:cNvSpPr>
              <a:spLocks noChangeShapeType="1"/>
            </p:cNvSpPr>
            <p:nvPr/>
          </p:nvSpPr>
          <p:spPr bwMode="auto">
            <a:xfrm>
              <a:off x="10646" y="2774"/>
              <a:ext cx="2160" cy="1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69" name="Line 51"/>
            <p:cNvSpPr>
              <a:spLocks noChangeShapeType="1"/>
            </p:cNvSpPr>
            <p:nvPr/>
          </p:nvSpPr>
          <p:spPr bwMode="auto">
            <a:xfrm>
              <a:off x="5412" y="2580"/>
              <a:ext cx="1" cy="405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70" name="Line 52"/>
            <p:cNvSpPr>
              <a:spLocks noChangeShapeType="1"/>
            </p:cNvSpPr>
            <p:nvPr/>
          </p:nvSpPr>
          <p:spPr bwMode="auto">
            <a:xfrm>
              <a:off x="2907" y="2745"/>
              <a:ext cx="0" cy="241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71" name="Line 53"/>
            <p:cNvSpPr>
              <a:spLocks noChangeShapeType="1"/>
            </p:cNvSpPr>
            <p:nvPr/>
          </p:nvSpPr>
          <p:spPr bwMode="auto">
            <a:xfrm>
              <a:off x="7946" y="2760"/>
              <a:ext cx="1" cy="195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72" name="Line 54"/>
            <p:cNvSpPr>
              <a:spLocks noChangeShapeType="1"/>
            </p:cNvSpPr>
            <p:nvPr/>
          </p:nvSpPr>
          <p:spPr bwMode="auto">
            <a:xfrm>
              <a:off x="11456" y="2550"/>
              <a:ext cx="1" cy="225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73" name="Line 55"/>
            <p:cNvSpPr>
              <a:spLocks noChangeShapeType="1"/>
            </p:cNvSpPr>
            <p:nvPr/>
          </p:nvSpPr>
          <p:spPr bwMode="auto">
            <a:xfrm>
              <a:off x="10631" y="2775"/>
              <a:ext cx="2" cy="225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74" name="Line 56"/>
            <p:cNvSpPr>
              <a:spLocks noChangeShapeType="1"/>
            </p:cNvSpPr>
            <p:nvPr/>
          </p:nvSpPr>
          <p:spPr bwMode="auto">
            <a:xfrm>
              <a:off x="12836" y="2760"/>
              <a:ext cx="1" cy="225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75" name="Line 57"/>
            <p:cNvSpPr>
              <a:spLocks noChangeShapeType="1"/>
            </p:cNvSpPr>
            <p:nvPr/>
          </p:nvSpPr>
          <p:spPr bwMode="auto">
            <a:xfrm>
              <a:off x="2156" y="3730"/>
              <a:ext cx="1096" cy="1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76" name="Line 58"/>
            <p:cNvSpPr>
              <a:spLocks noChangeShapeType="1"/>
            </p:cNvSpPr>
            <p:nvPr/>
          </p:nvSpPr>
          <p:spPr bwMode="auto">
            <a:xfrm flipH="1">
              <a:off x="2157" y="3725"/>
              <a:ext cx="1" cy="190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77" name="Line 59"/>
            <p:cNvSpPr>
              <a:spLocks noChangeShapeType="1"/>
            </p:cNvSpPr>
            <p:nvPr/>
          </p:nvSpPr>
          <p:spPr bwMode="auto">
            <a:xfrm>
              <a:off x="3267" y="3730"/>
              <a:ext cx="1" cy="18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78" name="Line 60"/>
            <p:cNvSpPr>
              <a:spLocks noChangeShapeType="1"/>
            </p:cNvSpPr>
            <p:nvPr/>
          </p:nvSpPr>
          <p:spPr bwMode="auto">
            <a:xfrm>
              <a:off x="2725" y="3470"/>
              <a:ext cx="2" cy="25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79" name="Line 61"/>
            <p:cNvSpPr>
              <a:spLocks noChangeShapeType="1"/>
            </p:cNvSpPr>
            <p:nvPr/>
          </p:nvSpPr>
          <p:spPr bwMode="auto">
            <a:xfrm>
              <a:off x="4330" y="3720"/>
              <a:ext cx="2126" cy="1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80" name="Line 62"/>
            <p:cNvSpPr>
              <a:spLocks noChangeShapeType="1"/>
            </p:cNvSpPr>
            <p:nvPr/>
          </p:nvSpPr>
          <p:spPr bwMode="auto">
            <a:xfrm>
              <a:off x="5456" y="3480"/>
              <a:ext cx="1" cy="480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81" name="Line 63"/>
            <p:cNvSpPr>
              <a:spLocks noChangeShapeType="1"/>
            </p:cNvSpPr>
            <p:nvPr/>
          </p:nvSpPr>
          <p:spPr bwMode="auto">
            <a:xfrm>
              <a:off x="4340" y="3735"/>
              <a:ext cx="1" cy="19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82" name="Line 64"/>
            <p:cNvSpPr>
              <a:spLocks noChangeShapeType="1"/>
            </p:cNvSpPr>
            <p:nvPr/>
          </p:nvSpPr>
          <p:spPr bwMode="auto">
            <a:xfrm>
              <a:off x="6471" y="3720"/>
              <a:ext cx="2" cy="22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83" name="Line 65"/>
            <p:cNvSpPr>
              <a:spLocks noChangeShapeType="1"/>
            </p:cNvSpPr>
            <p:nvPr/>
          </p:nvSpPr>
          <p:spPr bwMode="auto">
            <a:xfrm>
              <a:off x="7556" y="3765"/>
              <a:ext cx="1064" cy="1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84" name="Line 66"/>
            <p:cNvSpPr>
              <a:spLocks noChangeShapeType="1"/>
            </p:cNvSpPr>
            <p:nvPr/>
          </p:nvSpPr>
          <p:spPr bwMode="auto">
            <a:xfrm>
              <a:off x="8000" y="3450"/>
              <a:ext cx="1" cy="31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85" name="Line 67"/>
            <p:cNvSpPr>
              <a:spLocks noChangeShapeType="1"/>
            </p:cNvSpPr>
            <p:nvPr/>
          </p:nvSpPr>
          <p:spPr bwMode="auto">
            <a:xfrm>
              <a:off x="7546" y="3765"/>
              <a:ext cx="1" cy="19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86" name="Line 68"/>
            <p:cNvSpPr>
              <a:spLocks noChangeShapeType="1"/>
            </p:cNvSpPr>
            <p:nvPr/>
          </p:nvSpPr>
          <p:spPr bwMode="auto">
            <a:xfrm>
              <a:off x="8625" y="3770"/>
              <a:ext cx="1" cy="210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87" name="Line 69"/>
            <p:cNvSpPr>
              <a:spLocks noChangeShapeType="1"/>
            </p:cNvSpPr>
            <p:nvPr/>
          </p:nvSpPr>
          <p:spPr bwMode="auto">
            <a:xfrm>
              <a:off x="1989" y="5745"/>
              <a:ext cx="1" cy="991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88" name="Line 70"/>
            <p:cNvSpPr>
              <a:spLocks noChangeShapeType="1"/>
            </p:cNvSpPr>
            <p:nvPr/>
          </p:nvSpPr>
          <p:spPr bwMode="auto">
            <a:xfrm>
              <a:off x="3135" y="5715"/>
              <a:ext cx="1" cy="67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89" name="Line 71"/>
            <p:cNvSpPr>
              <a:spLocks noChangeShapeType="1"/>
            </p:cNvSpPr>
            <p:nvPr/>
          </p:nvSpPr>
          <p:spPr bwMode="auto">
            <a:xfrm>
              <a:off x="10095" y="3510"/>
              <a:ext cx="1" cy="1710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90" name="Line 72"/>
            <p:cNvSpPr>
              <a:spLocks noChangeShapeType="1"/>
            </p:cNvSpPr>
            <p:nvPr/>
          </p:nvSpPr>
          <p:spPr bwMode="auto">
            <a:xfrm flipH="1">
              <a:off x="12541" y="3510"/>
              <a:ext cx="14" cy="166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91" name="Line 73"/>
            <p:cNvSpPr>
              <a:spLocks noChangeShapeType="1"/>
            </p:cNvSpPr>
            <p:nvPr/>
          </p:nvSpPr>
          <p:spPr bwMode="auto">
            <a:xfrm>
              <a:off x="4185" y="5715"/>
              <a:ext cx="16" cy="151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92" name="Line 74"/>
            <p:cNvSpPr>
              <a:spLocks noChangeShapeType="1"/>
            </p:cNvSpPr>
            <p:nvPr/>
          </p:nvSpPr>
          <p:spPr bwMode="auto">
            <a:xfrm flipH="1">
              <a:off x="6316" y="5745"/>
              <a:ext cx="14" cy="1830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93" name="Line 75"/>
            <p:cNvSpPr>
              <a:spLocks noChangeShapeType="1"/>
            </p:cNvSpPr>
            <p:nvPr/>
          </p:nvSpPr>
          <p:spPr bwMode="auto">
            <a:xfrm>
              <a:off x="5286" y="5758"/>
              <a:ext cx="1" cy="133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8252" name="Rectangle 76"/>
          <p:cNvSpPr>
            <a:spLocks noGrp="1" noChangeArrowheads="1"/>
          </p:cNvSpPr>
          <p:nvPr>
            <p:ph type="title"/>
          </p:nvPr>
        </p:nvSpPr>
        <p:spPr>
          <a:xfrm>
            <a:off x="741686" y="649507"/>
            <a:ext cx="8229600" cy="41751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Классификация средств индивидуальной защиты</a:t>
            </a:r>
          </a:p>
        </p:txBody>
      </p:sp>
    </p:spTree>
    <p:extLst>
      <p:ext uri="{BB962C8B-B14F-4D97-AF65-F5344CB8AC3E}">
        <p14:creationId xmlns:p14="http://schemas.microsoft.com/office/powerpoint/2010/main" val="2369388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0652"/>
            <a:ext cx="8229600" cy="576262"/>
          </a:xfrm>
        </p:spPr>
        <p:txBody>
          <a:bodyPr>
            <a:normAutofit fontScale="90000"/>
          </a:bodyPr>
          <a:lstStyle/>
          <a:p>
            <a:pPr marL="762000" indent="-762000" eaLnBrk="1" hangingPunct="1">
              <a:defRPr/>
            </a:pPr>
            <a:r>
              <a:rPr lang="ru-RU" sz="28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charset="0"/>
              </a:rPr>
              <a:t>Обеспечение населения СИЗ осуществляется:</a:t>
            </a:r>
            <a:endParaRPr lang="ru-RU" sz="2800" b="1" dirty="0" smtClean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1265301"/>
            <a:ext cx="834276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 smtClean="0"/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. 6 Обеспечению СИЗ подлежит население, проживающее и (или) работающее на территориях в пределах границ зон:</a:t>
            </a:r>
          </a:p>
          <a:p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защитных мероприятий, устанавливаемых вокруг комплекса объектов по хранению и уничтожению химического оружия;</a:t>
            </a:r>
          </a:p>
          <a:p>
            <a:pPr>
              <a:buFont typeface="Wingdings" pitchFamily="2" charset="2"/>
              <a:buChar char="Ø"/>
            </a:pP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возможного радиоактивного и химического загрязнения (заражения), устанавливаемых вокруг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радиационно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ядерно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и химически опасных объектов.</a:t>
            </a:r>
          </a:p>
          <a:p>
            <a:pPr algn="r">
              <a:defRPr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ru-RU" sz="1400" b="1" dirty="0" smtClean="0">
                <a:cs typeface="Times New Roman" pitchFamily="18" charset="0"/>
              </a:rPr>
              <a:t>ПРИКАЗ </a:t>
            </a:r>
            <a:r>
              <a:rPr lang="ru-RU" sz="1400" b="1" dirty="0">
                <a:cs typeface="Times New Roman" pitchFamily="18" charset="0"/>
              </a:rPr>
              <a:t>МЧС</a:t>
            </a:r>
          </a:p>
          <a:p>
            <a:pPr algn="r">
              <a:defRPr/>
            </a:pPr>
            <a:r>
              <a:rPr lang="ru-RU" sz="1400" b="1" dirty="0">
                <a:cs typeface="Times New Roman" pitchFamily="18" charset="0"/>
              </a:rPr>
              <a:t>от 1 октября 2014 г. N 543</a:t>
            </a:r>
          </a:p>
          <a:p>
            <a:pPr algn="r">
              <a:defRPr/>
            </a:pPr>
            <a:endParaRPr lang="ru-RU" sz="1400" b="1" dirty="0">
              <a:cs typeface="Times New Roman" pitchFamily="18" charset="0"/>
            </a:endParaRPr>
          </a:p>
          <a:p>
            <a:pPr algn="r">
              <a:defRPr/>
            </a:pPr>
            <a:r>
              <a:rPr lang="ru-RU" sz="1400" b="1" dirty="0">
                <a:cs typeface="Times New Roman" pitchFamily="18" charset="0"/>
              </a:rPr>
              <a:t>ОБ УТВЕРЖДЕНИИ ПОЛОЖЕНИЯ</a:t>
            </a:r>
          </a:p>
          <a:p>
            <a:pPr algn="r">
              <a:defRPr/>
            </a:pPr>
            <a:r>
              <a:rPr lang="ru-RU" sz="1400" b="1" dirty="0">
                <a:cs typeface="Times New Roman" pitchFamily="18" charset="0"/>
              </a:rPr>
              <a:t>ОБ ОРГАНИЗАЦИИ ОБЕСПЕЧЕНИЯ НАСЕЛЕНИЯ СРЕДСТВАМИ</a:t>
            </a:r>
          </a:p>
          <a:p>
            <a:pPr algn="r">
              <a:defRPr/>
            </a:pPr>
            <a:r>
              <a:rPr lang="ru-RU" sz="1400" b="1" dirty="0">
                <a:cs typeface="Times New Roman" pitchFamily="18" charset="0"/>
              </a:rPr>
              <a:t>ИНДИВИДУАЛЬНОЙ ЗАЩИТЫ</a:t>
            </a:r>
            <a:endParaRPr lang="ru-RU" sz="1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347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8229600" cy="3460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ФИЛЬТРУЮЩИЕ ПРОТИВОГАЗЫ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544" y="1412776"/>
            <a:ext cx="8229600" cy="5184923"/>
          </a:xfrm>
          <a:prstGeom prst="rect">
            <a:avLst/>
          </a:prstGeom>
        </p:spPr>
        <p:txBody>
          <a:bodyPr/>
          <a:lstStyle/>
          <a:p>
            <a:pPr indent="450850" algn="just">
              <a:spcBef>
                <a:spcPct val="20000"/>
              </a:spcBef>
              <a:defRPr/>
            </a:pPr>
            <a:r>
              <a:rPr lang="ru-RU" sz="20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Предназначены</a:t>
            </a:r>
            <a:r>
              <a:rPr lang="ru-RU" sz="2000" kern="0" dirty="0">
                <a:latin typeface="Arial" panose="020B0604020202020204" pitchFamily="34" charset="0"/>
                <a:cs typeface="Arial" panose="020B0604020202020204" pitchFamily="34" charset="0"/>
              </a:rPr>
              <a:t> для индивидуальной защиты органов дыхания, глаз, лица человека от воздействия опасных химических веществ.</a:t>
            </a:r>
          </a:p>
          <a:p>
            <a:pPr indent="450850" algn="just">
              <a:spcBef>
                <a:spcPct val="20000"/>
              </a:spcBef>
              <a:defRPr/>
            </a:pPr>
            <a:r>
              <a:rPr lang="ru-RU" sz="20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действия</a:t>
            </a:r>
            <a:r>
              <a:rPr lang="ru-RU" sz="2000" kern="0" dirty="0">
                <a:latin typeface="Arial" panose="020B0604020202020204" pitchFamily="34" charset="0"/>
                <a:cs typeface="Arial" panose="020B0604020202020204" pitchFamily="34" charset="0"/>
              </a:rPr>
              <a:t> противогазов основан на изоляции органов дыхания от окружающей среды и очистке вдыхаемого воздуха от аэрозолей и паров токсичных веществ в фильтрующе-поглощающей системе.</a:t>
            </a:r>
          </a:p>
          <a:p>
            <a:pPr indent="450850" algn="just">
              <a:spcBef>
                <a:spcPct val="20000"/>
              </a:spcBef>
              <a:defRPr/>
            </a:pPr>
            <a:r>
              <a:rPr lang="ru-RU" sz="20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Могут применяться</a:t>
            </a:r>
            <a:r>
              <a:rPr lang="ru-RU" sz="2000" kern="0" dirty="0">
                <a:latin typeface="Arial" panose="020B0604020202020204" pitchFamily="34" charset="0"/>
                <a:cs typeface="Arial" panose="020B0604020202020204" pitchFamily="34" charset="0"/>
              </a:rPr>
              <a:t> при высоких концентрациях ОХВ в воздухе в виде пара (до 1% объёмных в зависимости от типа противогаза) и аэрозолей (превышающих ПДК до 10000 раз).</a:t>
            </a:r>
          </a:p>
          <a:p>
            <a:pPr indent="450850" algn="just">
              <a:spcBef>
                <a:spcPct val="20000"/>
              </a:spcBef>
              <a:defRPr/>
            </a:pPr>
            <a:r>
              <a:rPr lang="ru-RU" sz="2000" u="sng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Фильтрующие противогазы делятся на: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kern="0" dirty="0">
                <a:latin typeface="Arial" panose="020B0604020202020204" pitchFamily="34" charset="0"/>
                <a:cs typeface="Arial" panose="020B0604020202020204" pitchFamily="34" charset="0"/>
              </a:rPr>
              <a:t>общевойсковые;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kern="0" dirty="0">
                <a:latin typeface="Arial" panose="020B0604020202020204" pitchFamily="34" charset="0"/>
                <a:cs typeface="Arial" panose="020B0604020202020204" pitchFamily="34" charset="0"/>
              </a:rPr>
              <a:t>гражданские; 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kern="0" dirty="0">
                <a:latin typeface="Arial" panose="020B0604020202020204" pitchFamily="34" charset="0"/>
                <a:cs typeface="Arial" panose="020B0604020202020204" pitchFamily="34" charset="0"/>
              </a:rPr>
              <a:t>промышленные.</a:t>
            </a:r>
          </a:p>
          <a:p>
            <a:pPr marL="285750" indent="-285750" algn="just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55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8" descr="http://m001.bcm.ru/2775/583c2630-3b05-478c-ac61-e17cc90bf3cc_L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083186" y="354326"/>
            <a:ext cx="1892955" cy="145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6" name="Picture 26" descr="http://t3.gstatic.com/images?q=tbn:ANd9GcTN6qSIrkViJReaFhVWC1bId2ixC9kesv-MAKv9wxml8Bx0yRsp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976216" y="343426"/>
            <a:ext cx="1926410" cy="1451873"/>
          </a:xfrm>
          <a:prstGeom prst="rect">
            <a:avLst/>
          </a:prstGeom>
          <a:noFill/>
        </p:spPr>
      </p:pic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5" cstate="print">
            <a:lum bright="16000" contrast="5000"/>
          </a:blip>
          <a:srcRect/>
          <a:stretch>
            <a:fillRect/>
          </a:stretch>
        </p:blipFill>
        <p:spPr bwMode="auto">
          <a:xfrm>
            <a:off x="7902626" y="334861"/>
            <a:ext cx="1241374" cy="14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774700">
              <a:prstClr val="black"/>
            </a:innerShdw>
          </a:effectLst>
          <a:scene3d>
            <a:camera prst="orthographicFront"/>
            <a:lightRig rig="threePt" dir="t"/>
          </a:scene3d>
          <a:sp3d prstMaterial="metal">
            <a:bevelT prst="slope"/>
          </a:sp3d>
        </p:spPr>
      </p:pic>
      <p:sp>
        <p:nvSpPr>
          <p:cNvPr id="49" name="Прямоугольник 48"/>
          <p:cNvSpPr/>
          <p:nvPr/>
        </p:nvSpPr>
        <p:spPr>
          <a:xfrm>
            <a:off x="4258469" y="5063456"/>
            <a:ext cx="2448446" cy="5048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2364399" y="5579180"/>
            <a:ext cx="2087438" cy="61757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1275" y="5457665"/>
            <a:ext cx="2154238" cy="559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1341438"/>
            <a:ext cx="1258888" cy="5032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4042" name="Содержимое 17"/>
          <p:cNvSpPr>
            <a:spLocks noGrp="1"/>
          </p:cNvSpPr>
          <p:nvPr>
            <p:ph sz="half" idx="4294967295"/>
          </p:nvPr>
        </p:nvSpPr>
        <p:spPr>
          <a:xfrm>
            <a:off x="4258469" y="2068612"/>
            <a:ext cx="4681537" cy="30861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eaLnBrk="1" hangingPunct="1">
              <a:buFont typeface="Wingdings 2" pitchFamily="18" charset="2"/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Гражданский противогаз</a:t>
            </a:r>
          </a:p>
          <a:p>
            <a:pPr marL="0" eaLnBrk="1" hangingPunct="1">
              <a:buFont typeface="Wingdings 2" pitchFamily="18" charset="2"/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предназначен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защиты </a:t>
            </a:r>
          </a:p>
          <a:p>
            <a:pPr marL="0" eaLnBrk="1" hangingPunct="1">
              <a:buFont typeface="Wingdings 2" pitchFamily="18" charset="2"/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органов дыхания и зрения </a:t>
            </a:r>
          </a:p>
          <a:p>
            <a:pPr marL="0" eaLnBrk="1" hangingPunct="1">
              <a:buFont typeface="Wingdings 2" pitchFamily="18" charset="2"/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взрослого населения страны, в том числе личного состава невоенизированных формирований гражданской обороны, от отравляющих веществ вероятного  противника, радиоактивной пыли  и биологических аэрозолей.</a:t>
            </a:r>
          </a:p>
        </p:txBody>
      </p:sp>
      <p:pic>
        <p:nvPicPr>
          <p:cNvPr id="44041" name="Picture 3" descr="\\Market2\Pochta\ФОТО\1\IMG_463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2466" y="1918289"/>
            <a:ext cx="3592909" cy="3323476"/>
          </a:xfrm>
          <a:prstGeom prst="rect">
            <a:avLst/>
          </a:prstGeom>
          <a:noFill/>
        </p:spPr>
      </p:pic>
      <p:sp>
        <p:nvSpPr>
          <p:cNvPr id="44043" name="Rectangle 13"/>
          <p:cNvSpPr>
            <a:spLocks noChangeArrowheads="1"/>
          </p:cNvSpPr>
          <p:nvPr/>
        </p:nvSpPr>
        <p:spPr bwMode="auto">
          <a:xfrm>
            <a:off x="53823" y="6214356"/>
            <a:ext cx="8977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Приемку продукции осуществляют работники ОТК предприятия и ВП МО РФ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755650" y="1844675"/>
            <a:ext cx="504825" cy="5032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5" name="TextBox 20"/>
          <p:cNvSpPr txBox="1">
            <a:spLocks noChangeArrowheads="1"/>
          </p:cNvSpPr>
          <p:nvPr/>
        </p:nvSpPr>
        <p:spPr bwMode="auto">
          <a:xfrm>
            <a:off x="0" y="1341438"/>
            <a:ext cx="1258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Лицевая часть </a:t>
            </a:r>
            <a:r>
              <a:rPr lang="ru-RU" sz="1200" dirty="0" smtClean="0"/>
              <a:t>МГП</a:t>
            </a:r>
            <a:endParaRPr lang="ru-RU" sz="1200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2447131" y="2564312"/>
            <a:ext cx="207111" cy="6486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203575" y="2349500"/>
            <a:ext cx="4318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2411412" y="1951584"/>
            <a:ext cx="1584325" cy="6477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4049" name="TextBox 30"/>
          <p:cNvSpPr txBox="1">
            <a:spLocks noChangeArrowheads="1"/>
          </p:cNvSpPr>
          <p:nvPr/>
        </p:nvSpPr>
        <p:spPr bwMode="auto">
          <a:xfrm>
            <a:off x="2447131" y="1918200"/>
            <a:ext cx="1584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Фильтрующе-поглощающая</a:t>
            </a:r>
            <a:r>
              <a:rPr lang="ru-RU" sz="1200" dirty="0"/>
              <a:t> коробка ГП-7к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899592" y="4977606"/>
            <a:ext cx="0" cy="7921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51" name="TextBox 33"/>
          <p:cNvSpPr txBox="1">
            <a:spLocks noChangeArrowheads="1"/>
          </p:cNvSpPr>
          <p:nvPr/>
        </p:nvSpPr>
        <p:spPr bwMode="auto">
          <a:xfrm>
            <a:off x="-13468" y="5538044"/>
            <a:ext cx="2139131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Шнуры прижимные резиновые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 flipH="1" flipV="1">
            <a:off x="2654242" y="4835213"/>
            <a:ext cx="516458" cy="67733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53" name="TextBox 39"/>
          <p:cNvSpPr txBox="1">
            <a:spLocks noChangeArrowheads="1"/>
          </p:cNvSpPr>
          <p:nvPr/>
        </p:nvSpPr>
        <p:spPr bwMode="auto">
          <a:xfrm>
            <a:off x="2447131" y="5561582"/>
            <a:ext cx="1944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Коробка с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незапотевающими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плёнками(НПН)</a:t>
            </a:r>
          </a:p>
        </p:txBody>
      </p:sp>
      <p:sp>
        <p:nvSpPr>
          <p:cNvPr id="9235" name="TextBox 42"/>
          <p:cNvSpPr txBox="1">
            <a:spLocks noChangeArrowheads="1"/>
          </p:cNvSpPr>
          <p:nvPr/>
        </p:nvSpPr>
        <p:spPr bwMode="auto">
          <a:xfrm>
            <a:off x="285999" y="764382"/>
            <a:ext cx="3693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ГРАЖДАНСКИЙ ПРОТИВОГАЗ</a:t>
            </a:r>
          </a:p>
          <a:p>
            <a:pPr algn="ctr">
              <a:defRPr/>
            </a:pP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ГП-7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 flipH="1" flipV="1">
            <a:off x="3563939" y="4508501"/>
            <a:ext cx="863475" cy="78230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56" name="TextBox 47"/>
          <p:cNvSpPr txBox="1">
            <a:spLocks noChangeArrowheads="1"/>
          </p:cNvSpPr>
          <p:nvPr/>
        </p:nvSpPr>
        <p:spPr bwMode="auto">
          <a:xfrm>
            <a:off x="4238690" y="5156772"/>
            <a:ext cx="244844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Утеплительные манжеты</a:t>
            </a:r>
          </a:p>
        </p:txBody>
      </p:sp>
    </p:spTree>
    <p:extLst>
      <p:ext uri="{BB962C8B-B14F-4D97-AF65-F5344CB8AC3E}">
        <p14:creationId xmlns:p14="http://schemas.microsoft.com/office/powerpoint/2010/main" val="341626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гра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562" y="1235953"/>
            <a:ext cx="29004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3491880" y="764704"/>
            <a:ext cx="547260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7188" algn="ctr"/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Гражданский противогаз ГП-7, </a:t>
            </a:r>
            <a:r>
              <a:rPr lang="ru-RU" sz="24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ГП-7В, ГП </a:t>
            </a:r>
            <a:r>
              <a:rPr lang="ru-RU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-7ВМ. </a:t>
            </a:r>
          </a:p>
          <a:p>
            <a:pPr indent="357188" algn="just"/>
            <a:r>
              <a:rPr lang="ru-RU" sz="1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для защиты органов дыхания, лица, глаз от воздействия отравляющих веществ, радиоактивных паров и аэрозолей и бактериальных (биологических) средств. </a:t>
            </a:r>
          </a:p>
          <a:p>
            <a:pPr indent="357188"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Обеспечивает высокоэффективную защиту: </a:t>
            </a:r>
          </a:p>
          <a:p>
            <a:pPr indent="357188"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-от паров отравляющих веществ нервно-паралитического действия (типа зарин, зоман и др.) до 6 часов. </a:t>
            </a:r>
          </a:p>
          <a:p>
            <a:pPr indent="357188"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-от паров отравляющих веществ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общеядовитого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действия (типа хлорциан, синильная кислота и др.) до 6 часов. </a:t>
            </a:r>
          </a:p>
          <a:p>
            <a:pPr indent="357188"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-от капель отравляющих веществ кожно-нарывного действия (типа иприт и др.) до 2 часов. </a:t>
            </a:r>
          </a:p>
          <a:p>
            <a:pPr indent="357188"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-от радиоактивных паров и аэрозолей. </a:t>
            </a:r>
          </a:p>
          <a:p>
            <a:pPr indent="357188"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Обеспечивают эффективную фильтрацию жидких и твердых аэрозолей любых размеров, включая минимально возможные, наиболее проникающая фракция 0,3 мкм. </a:t>
            </a:r>
          </a:p>
        </p:txBody>
      </p:sp>
      <p:pic>
        <p:nvPicPr>
          <p:cNvPr id="46084" name="Picture 8" descr="гра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562" y="3645024"/>
            <a:ext cx="290624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7458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39552" y="836713"/>
            <a:ext cx="81369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Комплектуется: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лицевая часть МГП, МГП-В (для ГП-7В и ГП-7ВМ - с приспособлением для питья)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фильтрующе-поглощающая коробка ГП-7К;</a:t>
            </a:r>
          </a:p>
          <a:p>
            <a:pPr algn="just">
              <a:lnSpc>
                <a:spcPct val="15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незапотевающая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пленка; утепленный  манжет; сумка. 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512" y="3326795"/>
            <a:ext cx="8705845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характеристики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Сопротивление дыханию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 расходе воздуха 30 л/мин, Па (мм вод. ст.), не более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ГП-7, ГП-7В……………………………………………………………….…….…………..180 (18)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ГП-7ВМ……………………………………………………………………..……………….150 (15)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Масса, кг, не более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ГП-7, ГП-7В ………………………………...….………………………………….…………..….0,9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ГП-7ВМ……………………………………………….…………………………………….……0,95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Температурный режим……………………………………………………………….от –40 до +60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ростов…………………………………..……………………………………………...3 </a:t>
            </a:r>
          </a:p>
        </p:txBody>
      </p:sp>
    </p:spTree>
    <p:extLst>
      <p:ext uri="{BB962C8B-B14F-4D97-AF65-F5344CB8AC3E}">
        <p14:creationId xmlns:p14="http://schemas.microsoft.com/office/powerpoint/2010/main" val="180518656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22878"/>
              </p:ext>
            </p:extLst>
          </p:nvPr>
        </p:nvGraphicFramePr>
        <p:xfrm>
          <a:off x="554277" y="711916"/>
          <a:ext cx="8136582" cy="5966494"/>
        </p:xfrm>
        <a:graphic>
          <a:graphicData uri="http://schemas.openxmlformats.org/drawingml/2006/table">
            <a:tbl>
              <a:tblPr/>
              <a:tblGrid>
                <a:gridCol w="2664295"/>
                <a:gridCol w="1465119"/>
                <a:gridCol w="1438389"/>
                <a:gridCol w="1211359"/>
                <a:gridCol w="1357420"/>
              </a:tblGrid>
              <a:tr h="2861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АХОВ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Исходная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концентрация, мг/л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защитного действия, мин.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3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ГП-7 +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ДПГ-1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ГП-7 +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ДПГ-3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Аммиак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Диметиламин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Хлор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Сероводород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Соляная кислота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Двуокись азота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Окись этилена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Метил хлористый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Этилмеркантан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Окись углерода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защиты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Синильная кислота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Фосген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Ацетонитрил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Метилакрилат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Нитрилакрилат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Хлорпикрин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0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Сероуглерод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662" name="Rectangle 126"/>
          <p:cNvSpPr>
            <a:spLocks noChangeArrowheads="1"/>
          </p:cNvSpPr>
          <p:nvPr/>
        </p:nvSpPr>
        <p:spPr bwMode="auto">
          <a:xfrm>
            <a:off x="539552" y="332656"/>
            <a:ext cx="8136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Защитные свойства фильтрующих СИЗОД по АХОВ</a:t>
            </a:r>
          </a:p>
        </p:txBody>
      </p:sp>
    </p:spTree>
    <p:extLst>
      <p:ext uri="{BB962C8B-B14F-4D97-AF65-F5344CB8AC3E}">
        <p14:creationId xmlns:p14="http://schemas.microsoft.com/office/powerpoint/2010/main" val="556400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ПЗУ-П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4292600"/>
            <a:ext cx="22098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ДПГ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979290"/>
            <a:ext cx="23050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ПЗ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756" y="4278910"/>
            <a:ext cx="20891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3686319" y="3789040"/>
            <a:ext cx="151288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ДПГ-3</a:t>
            </a:r>
          </a:p>
          <a:p>
            <a:pPr algn="ctr">
              <a:spcBef>
                <a:spcPct val="50000"/>
              </a:spcBef>
            </a:pPr>
            <a:r>
              <a:rPr lang="ru-RU" b="1" dirty="0"/>
              <a:t>(ДПГ-1)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547813" y="5948363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ПЗУ-ПК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6229350" y="5876925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ПЗУ</a:t>
            </a: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0" y="676274"/>
            <a:ext cx="91440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6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Дополнительные патроны </a:t>
            </a:r>
            <a:endParaRPr lang="ru-RU" sz="2600" b="1" dirty="0" smtClean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26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6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гражданским противогазам</a:t>
            </a:r>
          </a:p>
        </p:txBody>
      </p:sp>
    </p:spTree>
    <p:extLst>
      <p:ext uri="{BB962C8B-B14F-4D97-AF65-F5344CB8AC3E}">
        <p14:creationId xmlns:p14="http://schemas.microsoft.com/office/powerpoint/2010/main" val="2145991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</TotalTime>
  <Words>1652</Words>
  <Application>Microsoft Office PowerPoint</Application>
  <PresentationFormat>Экран (4:3)</PresentationFormat>
  <Paragraphs>437</Paragraphs>
  <Slides>30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 Unicode MS</vt:lpstr>
      <vt:lpstr>Arial</vt:lpstr>
      <vt:lpstr>Bookman Old Style</vt:lpstr>
      <vt:lpstr>Calibri</vt:lpstr>
      <vt:lpstr>Constantia</vt:lpstr>
      <vt:lpstr>Times New Roman</vt:lpstr>
      <vt:lpstr>Wingdings</vt:lpstr>
      <vt:lpstr>Wingdings 2</vt:lpstr>
      <vt:lpstr>Поток</vt:lpstr>
      <vt:lpstr>Презентация PowerPoint</vt:lpstr>
      <vt:lpstr>Презентация PowerPoint</vt:lpstr>
      <vt:lpstr>Классификация средств индивидуальной защиты</vt:lpstr>
      <vt:lpstr>ФИЛЬТРУЮЩИЕ ПРОТИВОГАЗЫ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изготовления ватно-марлевой повязки</vt:lpstr>
      <vt:lpstr>Презентация PowerPoint</vt:lpstr>
      <vt:lpstr>Презентация PowerPoint</vt:lpstr>
      <vt:lpstr>Презентация PowerPoint</vt:lpstr>
      <vt:lpstr>Обеспечение населения СИЗ осуществляется:</vt:lpstr>
    </vt:vector>
  </TitlesOfParts>
  <Company>УМС ГОЧС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НОРМАТИВНО-ПРАВОВОЕ РЕГУЛИРОВАНИЕ ПО ОРГАНИЗАЦИИ И ОСУЩЕСТВЛЕНИЮ ОБУЧЕНИЯ НАСЕЛЕНИЯ В ОБЛАСТИ ГО, ЗАЩИТЫ ОТ ЧС, ПОЖАРНОЙ БЕЗОПАСНОСТИ И БЕЗОПАСНОСТИ ЛЮДЕЙ НА ВОДНЫХ ОБЪЕКТАХ</dc:title>
  <cp:lastModifiedBy>RePack by Diakov</cp:lastModifiedBy>
  <cp:revision>273</cp:revision>
  <dcterms:created xsi:type="dcterms:W3CDTF">2009-07-14T06:41:12Z</dcterms:created>
  <dcterms:modified xsi:type="dcterms:W3CDTF">2022-11-22T13:07:31Z</dcterms:modified>
</cp:coreProperties>
</file>