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5"/>
  </p:notesMasterIdLst>
  <p:sldIdLst>
    <p:sldId id="423" r:id="rId2"/>
    <p:sldId id="424" r:id="rId3"/>
    <p:sldId id="425" r:id="rId4"/>
    <p:sldId id="426" r:id="rId5"/>
    <p:sldId id="427" r:id="rId6"/>
    <p:sldId id="428" r:id="rId7"/>
    <p:sldId id="429" r:id="rId8"/>
    <p:sldId id="436" r:id="rId9"/>
    <p:sldId id="437" r:id="rId10"/>
    <p:sldId id="438" r:id="rId11"/>
    <p:sldId id="439" r:id="rId12"/>
    <p:sldId id="440" r:id="rId13"/>
    <p:sldId id="44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FF"/>
    <a:srgbClr val="33CCFF"/>
    <a:srgbClr val="66FF66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86415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B7FBE4-87CD-4515-8043-EC05A80C7B10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7DB59-06FC-4441-A2C0-3E851E1CF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73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9AFE6F9429401B2441930E9BAA0A9A23B19D8448D7393EA716F09F148598D3E3E2F824FF6E31D41BBn7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consultantplus://offline/ref=89AFE6F9429401B2441930E9BAA0A9A23B19D8448D7393EA716F09F148598D3E3E2F824FF6E31D42BBn1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9AFE6F9429401B2441930E9BAA0A9A23B19D8448D7393EA716F09F148598D3E3E2F824FF6E31D41BBn7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consultantplus://offline/ref=89AFE6F9429401B2441930E9BAA0A9A23B19D8448D7393EA716F09F148598D3E3E2F824FF6E31D42BBn1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9AFE6F9429401B2441930E9BAA0A9A23B19D8448D7393EA716F09F148598D3E3E2F824FF6E31D41BBn7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consultantplus://offline/ref=89AFE6F9429401B2441930E9BAA0A9A23B19D8448D7393EA716F09F148598D3E3E2F824FF6E31D42BBn1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9AFE6F9429401B2441930E9BAA0A9A23B19D8448D7393EA716F09F148598D3E3E2F824FF6E31D41BBn7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consultantplus://offline/ref=89AFE6F9429401B2441930E9BAA0A9A23B19D8448D7393EA716F09F148598D3E3E2F824FF6E31D42BBn1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4225D716BC29A0766EE98A2443C478919FFCCD4C053C0AD1C045F5D3A26BF4872987F36F8G12A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>
                <a:hlinkClick r:id="rId3"/>
              </a:rPr>
              <a:t>Перечень состояний, при которых оказывается первая помощь, и </a:t>
            </a:r>
            <a:r>
              <a:rPr lang="ru-RU" dirty="0" smtClean="0">
                <a:hlinkClick r:id="rId4"/>
              </a:rPr>
              <a:t>перечень мероприятий по оказанию первой помощи утверждаются уполномоченным федеральным органом исполнительной власти.</a:t>
            </a:r>
          </a:p>
          <a:p>
            <a:r>
              <a:rPr lang="ru-RU" dirty="0" smtClean="0"/>
              <a:t>3. Примерные программы учебного курса, предмета и дисциплины по оказанию первой помощи разрабатываются уполномоченным федеральным органом исполнительной власти и утверждаются в порядке, установленном законодательством Российской Федерации.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68F833-1E57-4AFB-A2A6-81D9FE6B727B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1680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>
                <a:hlinkClick r:id="rId3"/>
              </a:rPr>
              <a:t>Перечень состояний, при которых оказывается первая помощь, и </a:t>
            </a:r>
            <a:r>
              <a:rPr lang="ru-RU" dirty="0" smtClean="0">
                <a:hlinkClick r:id="rId4"/>
              </a:rPr>
              <a:t>перечень мероприятий по оказанию первой помощи утверждаются уполномоченным федеральным органом исполнительной власти.</a:t>
            </a:r>
          </a:p>
          <a:p>
            <a:r>
              <a:rPr lang="ru-RU" dirty="0" smtClean="0"/>
              <a:t>3. Примерные программы учебного курса, предмета и дисциплины по оказанию первой помощи разрабатываются уполномоченным федеральным органом исполнительной власти и утверждаются в порядке, установленном законодательством Российской Федерации.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68F833-1E57-4AFB-A2A6-81D9FE6B727B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323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>
                <a:hlinkClick r:id="rId3"/>
              </a:rPr>
              <a:t>Перечень состояний, при которых оказывается первая помощь, и </a:t>
            </a:r>
            <a:r>
              <a:rPr lang="ru-RU" dirty="0" smtClean="0">
                <a:hlinkClick r:id="rId4"/>
              </a:rPr>
              <a:t>перечень мероприятий по оказанию первой помощи утверждаются уполномоченным федеральным органом исполнительной власти.</a:t>
            </a:r>
          </a:p>
          <a:p>
            <a:r>
              <a:rPr lang="ru-RU" dirty="0" smtClean="0"/>
              <a:t>3. Примерные программы учебного курса, предмета и дисциплины по оказанию первой помощи разрабатываются уполномоченным федеральным органом исполнительной власти и утверждаются в порядке, установленном законодательством Российской Федерации.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68F833-1E57-4AFB-A2A6-81D9FE6B727B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7410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>
                <a:hlinkClick r:id="rId3"/>
              </a:rPr>
              <a:t>Перечень состояний, при которых оказывается первая помощь, и </a:t>
            </a:r>
            <a:r>
              <a:rPr lang="ru-RU" dirty="0" smtClean="0">
                <a:hlinkClick r:id="rId4"/>
              </a:rPr>
              <a:t>перечень мероприятий по оказанию первой помощи утверждаются уполномоченным федеральным органом исполнительной власти.</a:t>
            </a:r>
          </a:p>
          <a:p>
            <a:r>
              <a:rPr lang="ru-RU" dirty="0" smtClean="0"/>
              <a:t>3. Примерные программы учебного курса, предмета и дисциплины по оказанию первой помощи разрабатываются уполномоченным федеральным органом исполнительной власти и утверждаются в порядке, установленном законодательством Российской Федерации.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68F833-1E57-4AFB-A2A6-81D9FE6B727B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633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EC5890-0FC6-46A4-A41E-7960651EFD9F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7991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Вызов скорой медицинской помощи, других специальных служб, сотрудники которых обязаны оказывать первую помощь в соответствии с федеральным законом или со специальным правилом.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Определение наличия сознания у пострадавшего.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Мероприятия по восстановлению проходимости дыхательных путей и определению признаков жизни у пострадавшего: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запрокидывание головы с подъемом подбородка;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выдвижение нижней челюсти;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определение наличия дыхания с помощью слуха, зрения и осязания;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определение наличия кровообращения, проверка пульса на магистральных артериях.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Мероприятия по проведению сердечно-легочной реанимации до появления признаков жизни: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давление руками на грудину пострадавшего;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искусственное дыхание "Рот ко рту";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искусственное дыхание "Рот к носу";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искусственное дыхание с использованием устройства для искусственного дыхания &lt;*&gt;.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&lt;*&gt; В соответствии с утвержденными требованиями к комплектации изделиями медицинского назначения аптечек (укладок, наборов, комплектов) для оказания первой помощи.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Мероприятия по поддержанию проходимости дыхательных путей: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придание устойчивого бокового положения;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запрокидывание головы с подъемом подбородка;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выдвижение нижней челюсти.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Мероприятия по обзорному осмотру пострадавшего и временной остановке наружного кровотечения: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обзорный осмотр пострадавшего на наличие кровотечений;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пальцевое прижатие артерии;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наложение жгута;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максимальное сгибание конечности в суставе;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прямое давление на рану;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наложение давящей повязки.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Мероприятия по подробному осмотру пострадавшего в целях выявления признаков травм, отравлений и других состояний, угрожающих его жизни и здоровью, и по оказанию первой помощи в случае выявления указанных состояний: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проведение осмотра головы;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проведение осмотра шеи;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проведение осмотра груди;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проведение осмотра спины;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проведение осмотра живота и таза;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проведение осмотра конечностей;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наложение повязок при травмах различных областей тела, в том числе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окклюзионной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(герметизирующей) при ранении грудной клетки;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8) проведение иммобилизации (с помощью подручных средств,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аутоиммобилизация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 использованием изделий медицинского назначения &lt;*&gt;);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&lt;*&gt; В соответствии с утвержденными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требованиями к комплектации изделиями медицинского назначения аптечек (укладок, наборов, комплектов) для оказания первой помощи.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9) фиксация шейного отдела позвоночника (вручную, подручными средствами, с использованием изделий медицинского назначения &lt;*&gt;);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&lt;*&gt; В соответствии с утвержденными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требованиями к комплектации изделиями медицинского назначения аптечек (укладок, наборов, комплектов) для оказания первой помощи.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10) прекращение воздействия опасных химических веществ на пострадавшего (промывание желудка путем приема воды и вызывания рвоты, удаление с поврежденной поверхности и промывание поврежденной поверхности проточной водой);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11) местное охлаждение при травмах, термических ожогах и иных воздействиях высоких температур или теплового излучения;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12) термоизоляция при отморожениях и других эффектах воздействия низких температур.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Придание пострадавшему оптимального положения тела.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Контроль состояния пострадавшего (сознание, дыхание, кровообращение) и оказание психологической поддержки.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Передача пострадавшего бригаде скорой медицинской помощи, другим специальным службам, сотрудники которых обязаны оказывать первую помощь в соответствии с федеральным законом или со специальным правилом.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EC5890-0FC6-46A4-A41E-7960651EFD9F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4982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4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62EF-C6E0-4A5B-B6A8-85F8404E2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BEB4-1600-49CD-8199-F1C6913B7E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C9383-C56A-42D8-9B2C-EE63B9FF86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B79-8801-4A8D-B941-671A9BBCC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DFEEB-C0F1-4F35-BA7E-7F74AFE854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D085-8DF3-473D-870B-AE01555189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53194-DE2D-487B-84E9-F2C20F8AD1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C5B32-D338-4128-A0F8-B42013FDF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475A4-CDC0-44A4-95BD-B3429F8063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FF41A73-C493-4B6C-8F64-C5D52C079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BCF62EF-C6E0-4A5B-B6A8-85F8404E2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Comp001\Desktop\Рисунок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536129"/>
            <a:ext cx="2088232" cy="20162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39752" y="2852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помощь. </a:t>
            </a:r>
            <a:b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оказания первой помощи.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ГОБУ ДПО ЯО «УЧЕБНО-МЕТОДИЧЕСКИЙ ЦЕНТР ПО ГРАЖДАНСКОЙ ОБОРОНЕ И ЧРЕЗВЫЧАЙНЫМ СИТУАЦИЯ»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949280"/>
            <a:ext cx="215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Ярославль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2022 г.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0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7016" y="2707668"/>
            <a:ext cx="88569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ОКАЗАНИЮ ПЕРВОЙ ПОМОЩИ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Мероприятия по обзорному осмотру пострадавшего и временной остановке наружного кровотечения:</a:t>
            </a:r>
          </a:p>
          <a:p>
            <a:endParaRPr lang="ru-RU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обзорный осмотр пострадавшего на наличие кровотечений;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пальцевое прижатие артерии;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наложение жгута;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 максимальное сгибание конечности в суставе;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5) прямое давление на рану;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6) наложение давящей повязки.</a:t>
            </a:r>
          </a:p>
        </p:txBody>
      </p:sp>
      <p:pic>
        <p:nvPicPr>
          <p:cNvPr id="8" name="Picture 3" descr="Закрцу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8646"/>
          <a:stretch>
            <a:fillRect/>
          </a:stretch>
        </p:blipFill>
        <p:spPr>
          <a:xfrm>
            <a:off x="299931" y="908720"/>
            <a:ext cx="3357587" cy="1785950"/>
          </a:xfr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9267" y="915219"/>
            <a:ext cx="292895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websib.ru/users/sch54/vneclass/safety/first_med_help/www.newhouse.ru/images/medicine/trauma/art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2763" y="90872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607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764704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ОКАЗАНИЮ ПЕРВОЙ ПОМОЩИ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Мероприятия по осмотру пострадавшего в целях выявления признаков травм, отравлений и других состояний, угрожающих его жизни и здоровью, и по оказанию первой помощи в случае выявления указанных состояний:</a:t>
            </a:r>
          </a:p>
          <a:p>
            <a:endParaRPr lang="ru-RU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1) проведение осмотра головы;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 проведение осмотра шеи;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3) проведение осмотра груди;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4) проведение осмотра спины;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5) проведение осмотра живота и таза;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6) проведение осмотра конечностей;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7) наложение повязок при травмах различных областей тела, в том числе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окклюзионной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(герметизирующей) при ранении грудной клетки;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5280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764704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ОКАЗАНИЮ ПЕРВОЙ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проведение иммобилизации (с помощью подручных средств,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аутоиммобилизация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 использованием изделий медицинского назначения;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9) фиксация шейного отдела позвоночника (вручную, подручными средствами, с использованием изделий медицинского назначения;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10) прекращение воздействия опасных химических веществ на пострадавшего (промывание желудка путем приема воды и вызывания рвоты, удаление с поврежденной поверхности и промывание поврежденной поверхности проточной водой);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11) местное охлаждение при травмах, термических ожогах и иных воздействиях высоких температур или теплового излучения;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12) термоизоляция при отморожениях и других эффектах воздействия низких температур.</a:t>
            </a:r>
          </a:p>
        </p:txBody>
      </p:sp>
      <p:pic>
        <p:nvPicPr>
          <p:cNvPr id="8" name="Picture 4" descr="http://slovare.coolreferat.com/%D1%81%D0%BB%D0%BE%D0%B2%D0%B0%D1%80%D1%8C/ref-5000_136446843-157003.coolpic"/>
          <p:cNvPicPr>
            <a:picLocks noChangeAspect="1" noChangeArrowheads="1"/>
          </p:cNvPicPr>
          <p:nvPr/>
        </p:nvPicPr>
        <p:blipFill>
          <a:blip r:embed="rId2" cstate="print"/>
          <a:srcRect l="3632" r="1928"/>
          <a:stretch>
            <a:fillRect/>
          </a:stretch>
        </p:blipFill>
        <p:spPr bwMode="auto">
          <a:xfrm>
            <a:off x="395536" y="836712"/>
            <a:ext cx="391945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59472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764704"/>
            <a:ext cx="835292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ОКАЗАНИЮ ПЕРВОЙ ПОМОЩИ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Придание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пострадавшему оптимального положения тела.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Контроль состояния пострадавшего (сознание, дыхание, кровообращение) и оказание психологической поддержки.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Передача пострадавшего бригаде скорой медицинской помощи, другим специальным службам, сотрудники которых обязаны оказывать первую помощь в соответствии с федеральным законом или со специальным правилом.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club.foto.ru/gallery/images/photo/2008/01/14/1024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240" y="4365104"/>
            <a:ext cx="3782224" cy="233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46543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 по теме: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Федеральный закон от 21 ноября 2011 г. № 323-ФЗ «Об основах охраны здоровья граждан в Российской Федерации» (с изменениями и дополнениями).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Приказ Министерства здравоохранения и социального развития РФ от 04.05.2012 N 477н (ред. от 07.11.2012) "Об утверждении перечня состояний, при которых оказывается первая помощь и перечень мероприятий по оказанию первой помощи ». Российской  Федерации  имеют   лица,  получившие медицинское  или  иное  образование  в  Российской Федерации  в  соответствии  с  федеральными государственными  образовательными  стандартами   и имеющие  свидетельство  об  аккредитации специалиста.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61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5689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Необходимость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изучения вопросов оказания первой помощи связана с тем, что даже обладая знаниями о строении и функциях организма человека, особенностях изменений в его организме при различных заболеваниях и патологических состояниях, примерным порядком действий медицинского работника при оказании медицинской помощи, гражданин испытывает определенную растерянность, когда эти знания потребовалось применить на практике.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Обращает на себя внимание то, что различные авторы описывают и объясняют последовательность мероприятий медицинской помощи на месте происшествия либо очень их детализируя, либо наоборот очень скупо и, зачастую не последовательно. </a:t>
            </a:r>
          </a:p>
          <a:p>
            <a:pPr algn="just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Поэтому и возникает необходимость говорить о едином стандарте, максимально простом и последовательном, доступном каждому гражданину, оказавшемуся в ситуации, когда рассчитывать необходимо только на свои силы и знания, для того, что бы поддержать жизнь близкого человека до прибытия служб спасения.</a:t>
            </a:r>
          </a:p>
          <a:p>
            <a:pPr algn="just"/>
            <a:r>
              <a:rPr lang="ru-RU" sz="2200" dirty="0"/>
              <a:t>            </a:t>
            </a:r>
            <a:endParaRPr lang="ru-RU" sz="2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13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249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первой помощи является необходимость ее оказания в первые минуты после травмы, на месте обнаружения пострадавшего. Нескольких минут бывает достаточно, чтобы человек погиб от артериального кровотечения, механической асфиксии или поражения электрическим током. От своевременности и качества оказания первой помощи нередко зависит результат всего последующего лечения, несмотря на то, каким бы сложным оно ни было в дальнейшем. </a:t>
            </a: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помощь – комплекс простейших мероприятий, выполняемых гражданами или специально подготовленным персоналом на месте происшествия в порядке само- и взаимопомощи, табельными или подручными средствами с целью сохранения и поддержания жизни пострадавшего, а также предупреждения развития тяжелых осложнений до прибытия медицинского персонала или до госпитализации пострадавшего в ближайшее медицинское учреждение (больницу). (авт., ГОСТ Р 22.3.11 – 2016; ГОСТ Р 22.3.12 – 2016)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2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323-ФЗ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21 ноября 2011 года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31. Первая помощь.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помощь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оказания медицинской помощи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гражданам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несчастных случаях,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травмах, отравлениях и других состояниях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заболеваниях, угрожающих их жизни и здоровью, лицами, обязанными оказывать первую помощь в соответствии с федеральным законом или со специальным правилом и имеющими соответствующую подготовку,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том числе сотрудниками органов внутренних дел Российской Федерации, сотрудниками, военнослужащими и работниками Государственной противопожарной службы, спасателями аварийно-спасательных формирований и аварийно-спасательных служб. </a:t>
            </a:r>
          </a:p>
          <a:p>
            <a:pPr marL="342900" indent="-34290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состояний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при которых оказывается первая помощь, и </a:t>
            </a:r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по оказанию первой помощи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утверждается уполномоченным федеральным органом исполнительной власти.</a:t>
            </a:r>
          </a:p>
          <a:p>
            <a:pPr marL="342900" indent="-34290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Водители транспортных средств 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лица вправе оказывать первую помощь при наличии соответствующей подготовки и (или) навыков.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84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СОСТОЯНИЙ,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КОТОРЫХ ОКАЗЫВАЕТСЯ ПЕРВАЯ ПОМОЩЬ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приказу Министерства здравоохранения и социального развития РФ от 4 мая 2012 г. N 477н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Отсутствие сознания.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 Остановка дыхания и кровообращения.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 Наружные кровотечения.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 Инородные тела верхних дыхательных путей.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 Травмы различных областей тела.</a:t>
            </a:r>
          </a:p>
          <a:p>
            <a:pPr marL="342900" indent="-342900">
              <a:lnSpc>
                <a:spcPct val="150000"/>
              </a:lnSpc>
              <a:buAutoNum type="arabicPeriod" startAt="6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Ожоги, эффекты воздействия высоких температур, теплового  излучения.</a:t>
            </a:r>
          </a:p>
          <a:p>
            <a:pPr marL="342900" indent="-342900">
              <a:lnSpc>
                <a:spcPct val="150000"/>
              </a:lnSpc>
              <a:buAutoNum type="arabicPeriod" startAt="7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Отморожение и другие эффекты воздействия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низких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температур.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 Отравления.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19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ОКАЗАНИЮ ПЕРВОЙ ПОМОЩИ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1.Мероприятия по оценке обстановки и обеспечению безопасных условий для оказания первой помощи: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определение угрожающих факторов для собственной жизни и здоровья;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определение угрожающих факторов для жизни и здоровья пострадавшего;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устранение угрожающих факторов для жизни и здоровья;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 прекращение действия повреждающих факторов на пострадавшего;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5) оценка количества пострадавших;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6) извлечение пострадавшего из транспортного средства или других труднодоступных мест;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7) перемещение пострадавшего.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40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4246" y="692696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ОКАЗАНИЮ ПЕРВОЙ ПОМОЩИ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Вызов скорой медицинской помощи, других специальных служб, сотрудники которых обязаны оказывать первую помощь в соответствии с федеральным законом или со специальным правилом.</a:t>
            </a:r>
          </a:p>
          <a:p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Определение наличия сознания у пострадавшего.</a:t>
            </a:r>
          </a:p>
          <a:p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Мероприятия по восстановлению проходимости дыхательных путей и определению признаков жизни у пострадавшего: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запрокидывание головы с подъемом подбородка;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выдвижение нижней челюсти;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определение наличия дыхания с помощью слуха, зрения и осязания;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 определение наличия кровообращения, проверка пульса на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магистральных артериях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246" y="4532520"/>
            <a:ext cx="324008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mg3.imgbb.ru/b/5/6/b56ce9b87e894cb14b9815e3cee8ca78.gif"/>
          <p:cNvPicPr>
            <a:picLocks noChangeAspect="1" noChangeArrowheads="1"/>
          </p:cNvPicPr>
          <p:nvPr/>
        </p:nvPicPr>
        <p:blipFill>
          <a:blip r:embed="rId4" cstate="print"/>
          <a:srcRect l="4862" t="44244" r="5197" b="9589"/>
          <a:stretch>
            <a:fillRect/>
          </a:stretch>
        </p:blipFill>
        <p:spPr bwMode="auto">
          <a:xfrm>
            <a:off x="4806266" y="4789552"/>
            <a:ext cx="3990591" cy="199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16909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764704"/>
            <a:ext cx="8352928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ПО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ОКАЗАНИЮ ПЕРВОЙ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7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7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Мероприятия по проведению сердечно-легочной реанимации до появления признаков жизни: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1) давление руками на грудину пострадавшего;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2) искусственное дыхание "Рот ко рту";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3) искусственное дыхание "Рот к носу";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4) искусственное дыхание с использованием устройства для искусственного дыхания.</a:t>
            </a:r>
          </a:p>
          <a:p>
            <a:pPr>
              <a:lnSpc>
                <a:spcPct val="150000"/>
              </a:lnSpc>
            </a:pPr>
            <a:r>
              <a:rPr lang="ru-RU" sz="17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Мероприятия по поддержанию проходимости дыхательных путей: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1) придание устойчивого бокового положения;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2) запрокидывание головы с подъемом подбородка;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3) выдвижение нижней челюсти.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004864" cy="180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1504030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2521</TotalTime>
  <Words>1940</Words>
  <Application>Microsoft Office PowerPoint</Application>
  <PresentationFormat>Экран (4:3)</PresentationFormat>
  <Paragraphs>181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УМС ГОЧС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НОРМАТИВНО-ПРАВОВОЕ РЕГУЛИРОВАНИЕ ПО ОРГАНИЗАЦИИ И ОСУЩЕСТВЛЕНИЮ ОБУЧЕНИЯ НАСЕЛЕНИЯ В ОБЛАСТИ ГО, ЗАЩИТЫ ОТ ЧС, ПОЖАРНОЙ БЕЗОПАСНОСТИ И БЕЗОПАСНОСТИ ЛЮДЕЙ НА ВОДНЫХ ОБЪЕКТАХ</dc:title>
  <dc:creator>Сергей Иванович</dc:creator>
  <cp:lastModifiedBy>RePack by Diakov</cp:lastModifiedBy>
  <cp:revision>267</cp:revision>
  <dcterms:created xsi:type="dcterms:W3CDTF">2009-07-14T06:41:12Z</dcterms:created>
  <dcterms:modified xsi:type="dcterms:W3CDTF">2022-11-23T10:34:22Z</dcterms:modified>
</cp:coreProperties>
</file>